
<file path=[Content_Types].xml><?xml version="1.0" encoding="utf-8"?>
<Types xmlns="http://schemas.openxmlformats.org/package/2006/content-types">
  <Default Extension="fntdata" ContentType="application/x-fontdata"/>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70" r:id="rId7"/>
    <p:sldId id="271" r:id="rId8"/>
    <p:sldId id="272" r:id="rId9"/>
    <p:sldId id="273" r:id="rId10"/>
    <p:sldId id="260" r:id="rId11"/>
    <p:sldId id="267" r:id="rId12"/>
    <p:sldId id="268" r:id="rId13"/>
    <p:sldId id="261" r:id="rId14"/>
    <p:sldId id="269" r:id="rId15"/>
    <p:sldId id="262" r:id="rId16"/>
    <p:sldId id="263" r:id="rId17"/>
    <p:sldId id="264" r:id="rId18"/>
    <p:sldId id="265" r:id="rId19"/>
    <p:sldId id="274"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
      <p:font typeface="Wingdings 2" panose="05020102010507070707" pitchFamily="18" charset="2"/>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0898" autoAdjust="0"/>
  </p:normalViewPr>
  <p:slideViewPr>
    <p:cSldViewPr>
      <p:cViewPr varScale="1">
        <p:scale>
          <a:sx n="92" d="100"/>
          <a:sy n="92" d="100"/>
        </p:scale>
        <p:origin x="859" y="87"/>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simple1#7" qsCatId="simple" csTypeId="urn:microsoft.com/office/officeart/2005/8/colors/accent1_2#2" csCatId="accent1" phldr="1"/>
      <dgm:spPr/>
      <dgm:t>
        <a:bodyPr/>
        <a:lstStyle/>
        <a:p>
          <a:endParaRPr lang="en-US"/>
        </a:p>
      </dgm:t>
    </dgm:pt>
    <dgm:pt modelId="{96F225B3-2268-4CB1-9A6D-DD3D78235A90}">
      <dgm:prSet custT="1"/>
      <dgm:spPr>
        <a:solidFill>
          <a:schemeClr val="accent2"/>
        </a:solidFill>
        <a:ln>
          <a:noFill/>
        </a:ln>
      </dgm:spPr>
      <dgm:t>
        <a:bodyPr/>
        <a:lstStyle/>
        <a:p>
          <a:pPr rtl="0"/>
          <a:r>
            <a:rPr lang="en-US" sz="1800" b="1" dirty="0">
              <a:solidFill>
                <a:schemeClr val="bg2"/>
              </a:solidFill>
              <a:ea typeface="+mn-ea"/>
              <a:cs typeface="+mn-cs"/>
            </a:rPr>
            <a:t>Programming Language: C++</a:t>
          </a:r>
          <a:endParaRPr lang="en-US" sz="1800" b="1" dirty="0">
            <a:solidFill>
              <a:schemeClr val="bg2"/>
            </a:solidFill>
          </a:endParaRPr>
        </a:p>
      </dgm:t>
    </dgm:pt>
    <dgm:pt modelId="{BB73B217-FF8F-4C8F-8CD2-4750708F0382}" type="parTrans" cxnId="{667C7982-07DA-481C-9497-BB8D1BD54CE6}">
      <dgm:prSet/>
      <dgm:spPr/>
      <dgm:t>
        <a:bodyPr/>
        <a:lstStyle/>
        <a:p>
          <a:endParaRPr lang="en-US" sz="1200"/>
        </a:p>
      </dgm:t>
    </dgm:pt>
    <dgm:pt modelId="{F7D5E32B-2816-47FB-95E5-01C708BBC493}" type="sibTrans" cxnId="{667C7982-07DA-481C-9497-BB8D1BD54CE6}">
      <dgm:prSet/>
      <dgm:spPr/>
      <dgm:t>
        <a:bodyPr/>
        <a:lstStyle/>
        <a:p>
          <a:endParaRPr lang="en-US" sz="1200"/>
        </a:p>
      </dgm:t>
    </dgm:pt>
    <dgm:pt modelId="{73381DCD-C269-4E6D-9AFB-BECEE2749D18}">
      <dgm:prSet custT="1"/>
      <dgm:spPr>
        <a:noFill/>
        <a:ln>
          <a:solidFill>
            <a:schemeClr val="accent1"/>
          </a:solidFill>
        </a:ln>
      </dgm:spPr>
      <dgm:t>
        <a:bodyPr/>
        <a:lstStyle/>
        <a:p>
          <a:pPr rtl="0">
            <a:buNone/>
          </a:pPr>
          <a:r>
            <a:rPr lang="en-US" sz="1600" dirty="0">
              <a:solidFill>
                <a:schemeClr val="bg2"/>
              </a:solidFill>
            </a:rPr>
            <a:t>Version</a:t>
          </a:r>
          <a:r>
            <a:rPr lang="en-US" sz="1600" dirty="0">
              <a:solidFill>
                <a:schemeClr val="bg1"/>
              </a:solidFill>
            </a:rPr>
            <a:t> </a:t>
          </a:r>
          <a:r>
            <a:rPr lang="en-IN" sz="1600" b="0" i="0" dirty="0">
              <a:solidFill>
                <a:schemeClr val="bg1"/>
              </a:solidFill>
            </a:rPr>
            <a:t>ISO/IEC 14882:2020 </a:t>
          </a:r>
          <a:r>
            <a:rPr lang="en-US" sz="1600" dirty="0">
              <a:solidFill>
                <a:schemeClr val="bg2"/>
              </a:solidFill>
            </a:rPr>
            <a:t>OR C++20</a:t>
          </a:r>
        </a:p>
      </dgm:t>
    </dgm:pt>
    <dgm:pt modelId="{720D56F4-65FC-4CDA-8B3B-12DC7D227BE8}" type="parTrans" cxnId="{60D789E2-7A32-4437-8E2C-8B560B3784C0}">
      <dgm:prSet/>
      <dgm:spPr/>
      <dgm:t>
        <a:bodyPr/>
        <a:lstStyle/>
        <a:p>
          <a:endParaRPr lang="en-US" sz="1200"/>
        </a:p>
      </dgm:t>
    </dgm:pt>
    <dgm:pt modelId="{85349A43-5576-44C6-8D13-62F2BF5EFAFB}" type="sibTrans" cxnId="{60D789E2-7A32-4437-8E2C-8B560B3784C0}">
      <dgm:prSet/>
      <dgm:spPr/>
      <dgm:t>
        <a:bodyPr/>
        <a:lstStyle/>
        <a:p>
          <a:endParaRPr lang="en-US" sz="1200"/>
        </a:p>
      </dgm:t>
    </dgm:pt>
    <dgm:pt modelId="{9270810E-5EDA-493C-94A3-CD56D6BDC201}">
      <dgm:prSet custT="1"/>
      <dgm:spPr>
        <a:solidFill>
          <a:schemeClr val="accent2"/>
        </a:solidFill>
        <a:ln>
          <a:noFill/>
        </a:ln>
      </dgm:spPr>
      <dgm:t>
        <a:bodyPr/>
        <a:lstStyle/>
        <a:p>
          <a:pPr rtl="0"/>
          <a:r>
            <a:rPr lang="en-US" sz="1800" b="1" dirty="0">
              <a:solidFill>
                <a:schemeClr val="bg2"/>
              </a:solidFill>
              <a:ea typeface="+mn-ea"/>
              <a:cs typeface="+mn-cs"/>
            </a:rPr>
            <a:t>Operating System</a:t>
          </a:r>
          <a:endParaRPr lang="en-US" sz="1800" b="1" dirty="0">
            <a:solidFill>
              <a:schemeClr val="bg2"/>
            </a:solidFill>
          </a:endParaRPr>
        </a:p>
      </dgm:t>
    </dgm:pt>
    <dgm:pt modelId="{8AFFD4DB-1827-4550-B581-D6836D1A7B41}" type="parTrans" cxnId="{304B3FEF-A04A-4EB6-B224-EBD06900C776}">
      <dgm:prSet/>
      <dgm:spPr/>
      <dgm:t>
        <a:bodyPr/>
        <a:lstStyle/>
        <a:p>
          <a:endParaRPr lang="en-US" sz="1200"/>
        </a:p>
      </dgm:t>
    </dgm:pt>
    <dgm:pt modelId="{C6C5529E-8F47-4FCC-A5E6-616381E60A8A}" type="sibTrans" cxnId="{304B3FEF-A04A-4EB6-B224-EBD06900C776}">
      <dgm:prSet/>
      <dgm:spPr/>
      <dgm:t>
        <a:bodyPr/>
        <a:lstStyle/>
        <a:p>
          <a:endParaRPr lang="en-US" sz="1200"/>
        </a:p>
      </dgm:t>
    </dgm:pt>
    <dgm:pt modelId="{6A69E878-6E4C-4840-B8F1-E395DA9854AF}">
      <dgm:prSet custT="1"/>
      <dgm:spPr>
        <a:noFill/>
        <a:ln>
          <a:solidFill>
            <a:schemeClr val="accent1"/>
          </a:solidFill>
        </a:ln>
      </dgm:spPr>
      <dgm:t>
        <a:bodyPr/>
        <a:lstStyle/>
        <a:p>
          <a:pPr rtl="0">
            <a:buNone/>
          </a:pPr>
          <a:r>
            <a:rPr lang="en-US" sz="1600" dirty="0">
              <a:solidFill>
                <a:schemeClr val="bg2"/>
              </a:solidFill>
            </a:rPr>
            <a:t>Microsoft Windows 10 Home </a:t>
          </a:r>
        </a:p>
      </dgm:t>
    </dgm:pt>
    <dgm:pt modelId="{E57BA40C-1429-48A7-B536-012502266669}" type="parTrans" cxnId="{606D715F-4BB7-40D4-B96D-3A1EE6FD1F64}">
      <dgm:prSet/>
      <dgm:spPr/>
      <dgm:t>
        <a:bodyPr/>
        <a:lstStyle/>
        <a:p>
          <a:endParaRPr lang="en-US" sz="1200"/>
        </a:p>
      </dgm:t>
    </dgm:pt>
    <dgm:pt modelId="{29EBC539-22E0-4AC6-97FB-361BDF867572}" type="sibTrans" cxnId="{606D715F-4BB7-40D4-B96D-3A1EE6FD1F64}">
      <dgm:prSet/>
      <dgm:spPr/>
      <dgm:t>
        <a:bodyPr/>
        <a:lstStyle/>
        <a:p>
          <a:endParaRPr lang="en-US" sz="1200"/>
        </a:p>
      </dgm:t>
    </dgm:pt>
    <dgm:pt modelId="{B668AF0C-BE83-4CAA-8DD7-70469BADC884}">
      <dgm:prSet custT="1"/>
      <dgm:spPr>
        <a:noFill/>
        <a:ln>
          <a:solidFill>
            <a:schemeClr val="accent1"/>
          </a:solidFill>
        </a:ln>
      </dgm:spPr>
      <dgm:t>
        <a:bodyPr/>
        <a:lstStyle/>
        <a:p>
          <a:pPr rtl="0">
            <a:buNone/>
          </a:pPr>
          <a:r>
            <a:rPr lang="en-US" sz="1600" dirty="0">
              <a:solidFill>
                <a:schemeClr val="bg2"/>
              </a:solidFill>
            </a:rPr>
            <a:t>Version: </a:t>
          </a:r>
          <a:r>
            <a:rPr lang="en-IN" sz="1600" dirty="0">
              <a:solidFill>
                <a:schemeClr val="bg2"/>
              </a:solidFill>
            </a:rPr>
            <a:t>21H1</a:t>
          </a:r>
          <a:endParaRPr lang="en-US" sz="1600" dirty="0">
            <a:solidFill>
              <a:schemeClr val="bg2"/>
            </a:solidFill>
          </a:endParaRPr>
        </a:p>
      </dgm:t>
    </dgm:pt>
    <dgm:pt modelId="{22D8EBD4-6184-446E-A54D-3CA346034768}" type="parTrans" cxnId="{E36D459B-56AE-4B6A-A263-78824E517255}">
      <dgm:prSet/>
      <dgm:spPr/>
      <dgm:t>
        <a:bodyPr/>
        <a:lstStyle/>
        <a:p>
          <a:endParaRPr lang="en-IN"/>
        </a:p>
      </dgm:t>
    </dgm:pt>
    <dgm:pt modelId="{97A06D1C-BA4B-46B7-B99A-B7033A5672FB}" type="sibTrans" cxnId="{E36D459B-56AE-4B6A-A263-78824E517255}">
      <dgm:prSet/>
      <dgm:spPr/>
      <dgm:t>
        <a:bodyPr/>
        <a:lstStyle/>
        <a:p>
          <a:endParaRPr lang="en-IN"/>
        </a:p>
      </dgm:t>
    </dgm:pt>
    <dgm:pt modelId="{528C2000-B84D-494B-A634-950F57C6131D}">
      <dgm:prSet custT="1"/>
      <dgm:spPr>
        <a:noFill/>
        <a:ln>
          <a:solidFill>
            <a:schemeClr val="accent1"/>
          </a:solidFill>
        </a:ln>
      </dgm:spPr>
      <dgm:t>
        <a:bodyPr/>
        <a:lstStyle/>
        <a:p>
          <a:pPr rtl="0">
            <a:buNone/>
          </a:pPr>
          <a:r>
            <a:rPr lang="en-IN" sz="1600" dirty="0">
              <a:solidFill>
                <a:schemeClr val="bg2"/>
              </a:solidFill>
            </a:rPr>
            <a:t>Build: 19042.1110</a:t>
          </a:r>
          <a:endParaRPr lang="en-US" sz="1600" dirty="0">
            <a:solidFill>
              <a:schemeClr val="bg2"/>
            </a:solidFill>
          </a:endParaRPr>
        </a:p>
      </dgm:t>
    </dgm:pt>
    <dgm:pt modelId="{03F0D558-5E7F-43B3-85DA-2080A93EB5C8}" type="parTrans" cxnId="{5D881030-5732-4B1C-9602-14EE22D9C6E7}">
      <dgm:prSet/>
      <dgm:spPr/>
      <dgm:t>
        <a:bodyPr/>
        <a:lstStyle/>
        <a:p>
          <a:endParaRPr lang="en-IN"/>
        </a:p>
      </dgm:t>
    </dgm:pt>
    <dgm:pt modelId="{1996B794-151B-4FE4-BEDD-2377CEEBE518}" type="sibTrans" cxnId="{5D881030-5732-4B1C-9602-14EE22D9C6E7}">
      <dgm:prSet/>
      <dgm:spPr/>
      <dgm:t>
        <a:bodyPr/>
        <a:lstStyle/>
        <a:p>
          <a:endParaRPr lang="en-IN"/>
        </a:p>
      </dgm:t>
    </dgm:pt>
    <dgm:pt modelId="{F035A571-3EC3-47AD-954B-B673F2D131C3}">
      <dgm:prSet custT="1"/>
      <dgm:spPr>
        <a:noFill/>
        <a:ln>
          <a:solidFill>
            <a:schemeClr val="accent1"/>
          </a:solidFill>
        </a:ln>
      </dgm:spPr>
      <dgm:t>
        <a:bodyPr/>
        <a:lstStyle/>
        <a:p>
          <a:pPr rtl="0">
            <a:buNone/>
          </a:pPr>
          <a:r>
            <a:rPr lang="en-IN" sz="1600" dirty="0">
              <a:solidFill>
                <a:schemeClr val="bg2"/>
              </a:solidFill>
            </a:rPr>
            <a:t>Bit speed: 64bit</a:t>
          </a:r>
          <a:endParaRPr lang="en-US" sz="1600" dirty="0">
            <a:solidFill>
              <a:schemeClr val="bg2"/>
            </a:solidFill>
          </a:endParaRPr>
        </a:p>
      </dgm:t>
    </dgm:pt>
    <dgm:pt modelId="{6B7C4019-2FC7-4D57-A073-8BD2641BB76A}" type="parTrans" cxnId="{B2FFBF5E-195F-42F0-8AFE-5D7D0217065F}">
      <dgm:prSet/>
      <dgm:spPr/>
      <dgm:t>
        <a:bodyPr/>
        <a:lstStyle/>
        <a:p>
          <a:endParaRPr lang="en-IN"/>
        </a:p>
      </dgm:t>
    </dgm:pt>
    <dgm:pt modelId="{9C6C3000-3DFC-4201-96AA-0F96C82DB78F}" type="sibTrans" cxnId="{B2FFBF5E-195F-42F0-8AFE-5D7D0217065F}">
      <dgm:prSet/>
      <dgm:spPr/>
      <dgm:t>
        <a:bodyPr/>
        <a:lstStyle/>
        <a:p>
          <a:endParaRPr lang="en-IN"/>
        </a:p>
      </dgm:t>
    </dgm:pt>
    <dgm:pt modelId="{1A148C7C-2DF7-4A3E-8B60-CD1BB656DEB0}" type="pres">
      <dgm:prSet presAssocID="{1E11E206-3F6C-4535-B4C2-1852A1175E7D}" presName="linear" presStyleCnt="0">
        <dgm:presLayoutVars>
          <dgm:dir/>
          <dgm:animLvl val="lvl"/>
          <dgm:resizeHandles val="exact"/>
        </dgm:presLayoutVars>
      </dgm:prSet>
      <dgm:spPr/>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pt>
    <dgm:pt modelId="{8B3DCA86-CC99-48ED-8764-6E81C7AE6BE9}" type="pres">
      <dgm:prSet presAssocID="{96F225B3-2268-4CB1-9A6D-DD3D78235A90}" presName="parentText" presStyleLbl="node1" presStyleIdx="0" presStyleCnt="2" custScaleX="96693" custScaleY="56703" custLinFactNeighborX="5338" custLinFactNeighborY="1967">
        <dgm:presLayoutVars>
          <dgm:chMax val="0"/>
          <dgm:bulletEnabled val="1"/>
        </dgm:presLayoutVars>
      </dgm:prSet>
      <dgm:spPr>
        <a:prstGeom prst="rect">
          <a:avLst/>
        </a:prstGeom>
      </dgm:spPr>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94176">
        <dgm:presLayoutVars>
          <dgm:bulletEnabled val="1"/>
        </dgm:presLayoutVars>
      </dgm:prSet>
      <dgm:spPr/>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pt>
    <dgm:pt modelId="{388E0281-7FCC-4892-BD85-59C45354E9DA}" type="pres">
      <dgm:prSet presAssocID="{9270810E-5EDA-493C-94A3-CD56D6BDC201}" presName="parentText" presStyleLbl="node1" presStyleIdx="1" presStyleCnt="2" custScaleX="98677" custScaleY="52955">
        <dgm:presLayoutVars>
          <dgm:chMax val="0"/>
          <dgm:bulletEnabled val="1"/>
        </dgm:presLayoutVars>
      </dgm:prSet>
      <dgm:spPr>
        <a:prstGeom prst="rect">
          <a:avLst/>
        </a:prstGeom>
      </dgm:spPr>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96340">
        <dgm:presLayoutVars>
          <dgm:bulletEnabled val="1"/>
        </dgm:presLayoutVars>
      </dgm:prSet>
      <dgm:spPr/>
    </dgm:pt>
  </dgm:ptLst>
  <dgm:cxnLst>
    <dgm:cxn modelId="{FDB70021-1166-434D-985E-ECB250AF01DF}" type="presOf" srcId="{9270810E-5EDA-493C-94A3-CD56D6BDC201}" destId="{388E0281-7FCC-4892-BD85-59C45354E9DA}" srcOrd="1" destOrd="0" presId="urn:microsoft.com/office/officeart/2005/8/layout/list1"/>
    <dgm:cxn modelId="{5D881030-5732-4B1C-9602-14EE22D9C6E7}" srcId="{9270810E-5EDA-493C-94A3-CD56D6BDC201}" destId="{528C2000-B84D-494B-A634-950F57C6131D}" srcOrd="2" destOrd="0" parTransId="{03F0D558-5E7F-43B3-85DA-2080A93EB5C8}" sibTransId="{1996B794-151B-4FE4-BEDD-2377CEEBE518}"/>
    <dgm:cxn modelId="{B2FFBF5E-195F-42F0-8AFE-5D7D0217065F}" srcId="{9270810E-5EDA-493C-94A3-CD56D6BDC201}" destId="{F035A571-3EC3-47AD-954B-B673F2D131C3}" srcOrd="3" destOrd="0" parTransId="{6B7C4019-2FC7-4D57-A073-8BD2641BB76A}" sibTransId="{9C6C3000-3DFC-4201-96AA-0F96C82DB78F}"/>
    <dgm:cxn modelId="{606D715F-4BB7-40D4-B96D-3A1EE6FD1F64}" srcId="{9270810E-5EDA-493C-94A3-CD56D6BDC201}" destId="{6A69E878-6E4C-4840-B8F1-E395DA9854AF}" srcOrd="0" destOrd="0" parTransId="{E57BA40C-1429-48A7-B536-012502266669}" sibTransId="{29EBC539-22E0-4AC6-97FB-361BDF867572}"/>
    <dgm:cxn modelId="{6D673346-6ECA-4422-95A7-26EBB2249461}" type="presOf" srcId="{6A69E878-6E4C-4840-B8F1-E395DA9854AF}" destId="{EA904451-CA9C-48CF-A3F7-6C4003934218}" srcOrd="0" destOrd="0" presId="urn:microsoft.com/office/officeart/2005/8/layout/list1"/>
    <dgm:cxn modelId="{BAF86E47-CF8F-4697-AE1F-603678F954C6}" type="presOf" srcId="{528C2000-B84D-494B-A634-950F57C6131D}" destId="{EA904451-CA9C-48CF-A3F7-6C4003934218}" srcOrd="0" destOrd="2" presId="urn:microsoft.com/office/officeart/2005/8/layout/list1"/>
    <dgm:cxn modelId="{06648C68-17D5-4856-978E-753512428FD8}" type="presOf" srcId="{73381DCD-C269-4E6D-9AFB-BECEE2749D18}" destId="{D96AA0FF-3772-4C88-B9D9-D7702591B9A7}" srcOrd="0" destOrd="0" presId="urn:microsoft.com/office/officeart/2005/8/layout/list1"/>
    <dgm:cxn modelId="{98E5AC7D-827F-4FB2-A78A-1018D4A6B493}" type="presOf" srcId="{1E11E206-3F6C-4535-B4C2-1852A1175E7D}" destId="{1A148C7C-2DF7-4A3E-8B60-CD1BB656DEB0}" srcOrd="0" destOrd="0" presId="urn:microsoft.com/office/officeart/2005/8/layout/list1"/>
    <dgm:cxn modelId="{608B8F81-E5DF-4AE2-AC6D-7B36F21EF8D1}" type="presOf" srcId="{B668AF0C-BE83-4CAA-8DD7-70469BADC884}" destId="{EA904451-CA9C-48CF-A3F7-6C4003934218}" srcOrd="0" destOrd="1" presId="urn:microsoft.com/office/officeart/2005/8/layout/list1"/>
    <dgm:cxn modelId="{667C7982-07DA-481C-9497-BB8D1BD54CE6}" srcId="{1E11E206-3F6C-4535-B4C2-1852A1175E7D}" destId="{96F225B3-2268-4CB1-9A6D-DD3D78235A90}" srcOrd="0" destOrd="0" parTransId="{BB73B217-FF8F-4C8F-8CD2-4750708F0382}" sibTransId="{F7D5E32B-2816-47FB-95E5-01C708BBC493}"/>
    <dgm:cxn modelId="{64ADF198-D21B-4827-A5CE-B8972422049E}" type="presOf" srcId="{9270810E-5EDA-493C-94A3-CD56D6BDC201}" destId="{1A4914B0-4ADB-4422-A669-ADF399C2B1C5}" srcOrd="0" destOrd="0" presId="urn:microsoft.com/office/officeart/2005/8/layout/list1"/>
    <dgm:cxn modelId="{E36D459B-56AE-4B6A-A263-78824E517255}" srcId="{9270810E-5EDA-493C-94A3-CD56D6BDC201}" destId="{B668AF0C-BE83-4CAA-8DD7-70469BADC884}" srcOrd="1" destOrd="0" parTransId="{22D8EBD4-6184-446E-A54D-3CA346034768}" sibTransId="{97A06D1C-BA4B-46B7-B99A-B7033A5672FB}"/>
    <dgm:cxn modelId="{D228A4AA-F8E2-43F3-9161-DAC7B79686B1}" type="presOf" srcId="{F035A571-3EC3-47AD-954B-B673F2D131C3}" destId="{EA904451-CA9C-48CF-A3F7-6C4003934218}" srcOrd="0" destOrd="3" presId="urn:microsoft.com/office/officeart/2005/8/layout/list1"/>
    <dgm:cxn modelId="{16FB6CCA-CB32-45F7-9201-709782784D93}" type="presOf" srcId="{96F225B3-2268-4CB1-9A6D-DD3D78235A90}" destId="{626BC4C1-7783-44BE-91BE-44C956F5D34C}" srcOrd="0" destOrd="0" presId="urn:microsoft.com/office/officeart/2005/8/layout/list1"/>
    <dgm:cxn modelId="{F7EA77E1-FDB7-4D5D-BCAF-1E12512C1E86}" type="presOf" srcId="{96F225B3-2268-4CB1-9A6D-DD3D78235A90}" destId="{8B3DCA86-CC99-48ED-8764-6E81C7AE6BE9}" srcOrd="1" destOrd="0" presId="urn:microsoft.com/office/officeart/2005/8/layout/list1"/>
    <dgm:cxn modelId="{60D789E2-7A32-4437-8E2C-8B560B3784C0}" srcId="{96F225B3-2268-4CB1-9A6D-DD3D78235A90}" destId="{73381DCD-C269-4E6D-9AFB-BECEE2749D18}" srcOrd="0" destOrd="0" parTransId="{720D56F4-65FC-4CDA-8B3B-12DC7D227BE8}" sibTransId="{85349A43-5576-44C6-8D13-62F2BF5EFAFB}"/>
    <dgm:cxn modelId="{304B3FEF-A04A-4EB6-B224-EBD06900C776}" srcId="{1E11E206-3F6C-4535-B4C2-1852A1175E7D}" destId="{9270810E-5EDA-493C-94A3-CD56D6BDC201}" srcOrd="1" destOrd="0" parTransId="{8AFFD4DB-1827-4550-B581-D6836D1A7B41}" sibTransId="{C6C5529E-8F47-4FCC-A5E6-616381E60A8A}"/>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1C723-03E7-4F60-A0F2-661655E80CC4}" type="doc">
      <dgm:prSet loTypeId="urn:microsoft.com/office/officeart/2018/2/layout/IconLabelDescriptionList" loCatId="icon" qsTypeId="urn:microsoft.com/office/officeart/2005/8/quickstyle/simple1#12" qsCatId="simple" csTypeId="urn:microsoft.com/office/officeart/2005/8/colors/accent1_2#4" csCatId="accent1" phldr="1"/>
      <dgm:spPr/>
      <dgm:t>
        <a:bodyPr/>
        <a:lstStyle/>
        <a:p>
          <a:endParaRPr lang="en-US"/>
        </a:p>
      </dgm:t>
    </dgm:pt>
    <dgm:pt modelId="{03B21B66-246E-41E0-A64B-29435509BAF3}">
      <dgm:prSet custT="1"/>
      <dgm:spPr/>
      <dgm:t>
        <a:bodyPr/>
        <a:lstStyle/>
        <a:p>
          <a:pPr>
            <a:lnSpc>
              <a:spcPct val="100000"/>
            </a:lnSpc>
            <a:defRPr b="1"/>
          </a:pPr>
          <a:r>
            <a:rPr lang="en-US" sz="1800" b="1">
              <a:solidFill>
                <a:schemeClr val="accent1"/>
              </a:solidFill>
              <a:ea typeface="+mn-ea"/>
              <a:cs typeface="+mn-cs"/>
            </a:rPr>
            <a:t>Solving Algorithms</a:t>
          </a:r>
          <a:endParaRPr lang="en-US" sz="1800" b="1">
            <a:solidFill>
              <a:schemeClr val="accent1"/>
            </a:solidFill>
          </a:endParaRPr>
        </a:p>
      </dgm:t>
    </dgm:pt>
    <dgm:pt modelId="{9578E430-F3AC-40B0-919C-C41C43628ACB}" type="parTrans" cxnId="{74D864F7-3ACC-4E12-9790-ACEDE4204273}">
      <dgm:prSet/>
      <dgm:spPr/>
      <dgm:t>
        <a:bodyPr/>
        <a:lstStyle/>
        <a:p>
          <a:endParaRPr lang="en-US" sz="1800">
            <a:solidFill>
              <a:schemeClr val="accent1"/>
            </a:solidFill>
          </a:endParaRPr>
        </a:p>
      </dgm:t>
    </dgm:pt>
    <dgm:pt modelId="{61BD754F-D4D1-4C50-A227-BDC5F9400709}" type="sibTrans" cxnId="{74D864F7-3ACC-4E12-9790-ACEDE4204273}">
      <dgm:prSet/>
      <dgm:spPr/>
      <dgm:t>
        <a:bodyPr/>
        <a:lstStyle/>
        <a:p>
          <a:endParaRPr lang="en-US" sz="1800">
            <a:solidFill>
              <a:schemeClr val="accent1"/>
            </a:solidFill>
          </a:endParaRPr>
        </a:p>
      </dgm:t>
    </dgm:pt>
    <dgm:pt modelId="{9F8FF3B4-ACD1-4A5F-AB32-BC02EDB2A159}">
      <dgm:prSet custT="1"/>
      <dgm:spPr/>
      <dgm:t>
        <a:bodyPr/>
        <a:lstStyle/>
        <a:p>
          <a:pPr>
            <a:lnSpc>
              <a:spcPct val="100000"/>
            </a:lnSpc>
            <a:defRPr b="1"/>
          </a:pPr>
          <a:r>
            <a:rPr lang="en-US" sz="1800" b="1" dirty="0">
              <a:solidFill>
                <a:schemeClr val="accent1"/>
              </a:solidFill>
              <a:ea typeface="+mn-ea"/>
              <a:cs typeface="+mn-cs"/>
            </a:rPr>
            <a:t>Scrambling Algorithm</a:t>
          </a:r>
          <a:endParaRPr lang="en-US" sz="1800" b="1" dirty="0">
            <a:solidFill>
              <a:schemeClr val="accent1"/>
            </a:solidFill>
          </a:endParaRPr>
        </a:p>
      </dgm:t>
    </dgm:pt>
    <dgm:pt modelId="{4108113A-083D-4E38-87B9-3A10B18EC974}" type="parTrans" cxnId="{9713EC1D-ADFB-4E41-BB5C-4DA09D160930}">
      <dgm:prSet/>
      <dgm:spPr/>
      <dgm:t>
        <a:bodyPr/>
        <a:lstStyle/>
        <a:p>
          <a:endParaRPr lang="en-US" sz="1800">
            <a:solidFill>
              <a:schemeClr val="accent1"/>
            </a:solidFill>
          </a:endParaRPr>
        </a:p>
      </dgm:t>
    </dgm:pt>
    <dgm:pt modelId="{1F3F0154-9A57-46FF-94F5-CBDECFC1A958}" type="sibTrans" cxnId="{9713EC1D-ADFB-4E41-BB5C-4DA09D160930}">
      <dgm:prSet/>
      <dgm:spPr/>
      <dgm:t>
        <a:bodyPr/>
        <a:lstStyle/>
        <a:p>
          <a:endParaRPr lang="en-US" sz="1800">
            <a:solidFill>
              <a:schemeClr val="accent1"/>
            </a:solidFill>
          </a:endParaRPr>
        </a:p>
      </dgm:t>
    </dgm:pt>
    <dgm:pt modelId="{0590D9A4-2753-459B-BD04-5ADA77A874E4}">
      <dgm:prSet custT="1"/>
      <dgm:spPr/>
      <dgm:t>
        <a:bodyPr/>
        <a:lstStyle/>
        <a:p>
          <a:pPr>
            <a:lnSpc>
              <a:spcPct val="100000"/>
            </a:lnSpc>
          </a:pPr>
          <a:r>
            <a:rPr lang="en-US" sz="1800" dirty="0">
              <a:solidFill>
                <a:schemeClr val="bg1">
                  <a:lumMod val="95000"/>
                  <a:lumOff val="5000"/>
                </a:schemeClr>
              </a:solidFill>
            </a:rPr>
            <a:t>Markov-chain Algorithm</a:t>
          </a:r>
        </a:p>
      </dgm:t>
    </dgm:pt>
    <dgm:pt modelId="{E4C48E2F-8B28-438D-8C68-834E73990FFB}" type="parTrans" cxnId="{5EEE1E7C-C59C-492D-B372-C3C23F95DCF4}">
      <dgm:prSet/>
      <dgm:spPr/>
      <dgm:t>
        <a:bodyPr/>
        <a:lstStyle/>
        <a:p>
          <a:endParaRPr lang="en-US" sz="1800">
            <a:solidFill>
              <a:schemeClr val="accent1"/>
            </a:solidFill>
          </a:endParaRPr>
        </a:p>
      </dgm:t>
    </dgm:pt>
    <dgm:pt modelId="{913F7628-467F-4159-A0AE-2C55684299A0}" type="sibTrans" cxnId="{5EEE1E7C-C59C-492D-B372-C3C23F95DCF4}">
      <dgm:prSet/>
      <dgm:spPr/>
      <dgm:t>
        <a:bodyPr/>
        <a:lstStyle/>
        <a:p>
          <a:endParaRPr lang="en-US" sz="1800">
            <a:solidFill>
              <a:schemeClr val="accent1"/>
            </a:solidFill>
          </a:endParaRPr>
        </a:p>
      </dgm:t>
    </dgm:pt>
    <dgm:pt modelId="{49E1E94B-5010-40D0-958F-B194E7FD02C5}">
      <dgm:prSet custT="1"/>
      <dgm:spPr/>
      <dgm:t>
        <a:bodyPr/>
        <a:lstStyle/>
        <a:p>
          <a:pPr>
            <a:lnSpc>
              <a:spcPct val="100000"/>
            </a:lnSpc>
            <a:buFont typeface="Wingdings" panose="05000000000000000000" pitchFamily="2" charset="2"/>
            <a:buNone/>
          </a:pPr>
          <a:r>
            <a:rPr lang="en-IN" sz="1800" dirty="0">
              <a:solidFill>
                <a:schemeClr val="bg1">
                  <a:lumMod val="95000"/>
                  <a:lumOff val="5000"/>
                </a:schemeClr>
              </a:solidFill>
            </a:rPr>
            <a:t>1. Kociemba’s Algorithm</a:t>
          </a:r>
          <a:endParaRPr lang="en-US" sz="1800" dirty="0">
            <a:solidFill>
              <a:schemeClr val="bg1">
                <a:lumMod val="95000"/>
                <a:lumOff val="5000"/>
              </a:schemeClr>
            </a:solidFill>
          </a:endParaRPr>
        </a:p>
      </dgm:t>
    </dgm:pt>
    <dgm:pt modelId="{ED4224E1-6D7C-4116-8DEC-B07E57AF996B}" type="parTrans" cxnId="{C50DB969-8D30-4C2E-86D2-4069EAAA5CA2}">
      <dgm:prSet/>
      <dgm:spPr/>
      <dgm:t>
        <a:bodyPr/>
        <a:lstStyle/>
        <a:p>
          <a:endParaRPr lang="en-IN"/>
        </a:p>
      </dgm:t>
    </dgm:pt>
    <dgm:pt modelId="{AC4C078B-58DC-46FC-B45F-F11549618887}" type="sibTrans" cxnId="{C50DB969-8D30-4C2E-86D2-4069EAAA5CA2}">
      <dgm:prSet/>
      <dgm:spPr/>
      <dgm:t>
        <a:bodyPr/>
        <a:lstStyle/>
        <a:p>
          <a:endParaRPr lang="en-IN"/>
        </a:p>
      </dgm:t>
    </dgm:pt>
    <dgm:pt modelId="{27FD7009-F90D-42E8-8A2A-E5E2759419ED}">
      <dgm:prSet custT="1"/>
      <dgm:spPr/>
      <dgm:t>
        <a:bodyPr/>
        <a:lstStyle/>
        <a:p>
          <a:pPr>
            <a:lnSpc>
              <a:spcPct val="100000"/>
            </a:lnSpc>
            <a:buFont typeface="Wingdings" panose="05000000000000000000" pitchFamily="2" charset="2"/>
            <a:buChar char="ü"/>
          </a:pPr>
          <a:r>
            <a:rPr lang="en-IN" sz="1800" dirty="0">
              <a:solidFill>
                <a:schemeClr val="bg1">
                  <a:lumMod val="95000"/>
                  <a:lumOff val="5000"/>
                </a:schemeClr>
              </a:solidFill>
            </a:rPr>
            <a:t>3. Tomas Rokicki’s  Algorithm</a:t>
          </a:r>
          <a:endParaRPr lang="en-US" sz="1800" dirty="0">
            <a:solidFill>
              <a:schemeClr val="bg1">
                <a:lumMod val="95000"/>
                <a:lumOff val="5000"/>
              </a:schemeClr>
            </a:solidFill>
          </a:endParaRPr>
        </a:p>
      </dgm:t>
    </dgm:pt>
    <dgm:pt modelId="{6B6FEB85-AA8C-478B-A66D-139AC586E796}" type="parTrans" cxnId="{F694A34F-36F0-460E-B0BF-54447D369145}">
      <dgm:prSet/>
      <dgm:spPr/>
      <dgm:t>
        <a:bodyPr/>
        <a:lstStyle/>
        <a:p>
          <a:endParaRPr lang="en-IN"/>
        </a:p>
      </dgm:t>
    </dgm:pt>
    <dgm:pt modelId="{97A13749-D6B4-47B7-AFD3-38B917BC3A67}" type="sibTrans" cxnId="{F694A34F-36F0-460E-B0BF-54447D369145}">
      <dgm:prSet/>
      <dgm:spPr/>
      <dgm:t>
        <a:bodyPr/>
        <a:lstStyle/>
        <a:p>
          <a:endParaRPr lang="en-IN"/>
        </a:p>
      </dgm:t>
    </dgm:pt>
    <dgm:pt modelId="{9AD3E928-1639-4084-910E-CCBDBACC24BD}">
      <dgm:prSet custT="1"/>
      <dgm:spPr/>
      <dgm:t>
        <a:bodyPr/>
        <a:lstStyle/>
        <a:p>
          <a:pPr>
            <a:lnSpc>
              <a:spcPct val="100000"/>
            </a:lnSpc>
            <a:buFont typeface="Wingdings" panose="05000000000000000000" pitchFamily="2" charset="2"/>
            <a:buChar char="ü"/>
          </a:pPr>
          <a:r>
            <a:rPr lang="en-IN" sz="1800" dirty="0">
              <a:solidFill>
                <a:schemeClr val="bg1">
                  <a:lumMod val="95000"/>
                  <a:lumOff val="5000"/>
                </a:schemeClr>
              </a:solidFill>
            </a:rPr>
            <a:t>2. Korf’s Algorithm</a:t>
          </a:r>
          <a:endParaRPr lang="en-US" sz="1800" dirty="0">
            <a:solidFill>
              <a:schemeClr val="bg1">
                <a:lumMod val="95000"/>
                <a:lumOff val="5000"/>
              </a:schemeClr>
            </a:solidFill>
          </a:endParaRPr>
        </a:p>
      </dgm:t>
    </dgm:pt>
    <dgm:pt modelId="{13522342-BFBE-4435-9CAB-E5E0B7E6E40D}" type="parTrans" cxnId="{E390FEF0-75FF-4959-B6A4-3BA7AEE4FC4E}">
      <dgm:prSet/>
      <dgm:spPr/>
      <dgm:t>
        <a:bodyPr/>
        <a:lstStyle/>
        <a:p>
          <a:endParaRPr lang="en-IN"/>
        </a:p>
      </dgm:t>
    </dgm:pt>
    <dgm:pt modelId="{68CDB594-156A-4E3C-BED4-E10BC6A60786}" type="sibTrans" cxnId="{E390FEF0-75FF-4959-B6A4-3BA7AEE4FC4E}">
      <dgm:prSet/>
      <dgm:spPr/>
      <dgm:t>
        <a:bodyPr/>
        <a:lstStyle/>
        <a:p>
          <a:endParaRPr lang="en-IN"/>
        </a:p>
      </dgm:t>
    </dgm:pt>
    <dgm:pt modelId="{3EA0CCB3-24EA-40B9-8BFE-5B7FC26F08C0}">
      <dgm:prSet custT="1"/>
      <dgm:spPr/>
      <dgm:t>
        <a:bodyPr/>
        <a:lstStyle/>
        <a:p>
          <a:pPr>
            <a:lnSpc>
              <a:spcPct val="100000"/>
            </a:lnSpc>
            <a:buFont typeface="Wingdings" panose="05000000000000000000" pitchFamily="2" charset="2"/>
            <a:buChar char="ü"/>
          </a:pPr>
          <a:r>
            <a:rPr lang="en-IN" sz="1800" dirty="0">
              <a:solidFill>
                <a:schemeClr val="bg1">
                  <a:lumMod val="95000"/>
                  <a:lumOff val="5000"/>
                </a:schemeClr>
              </a:solidFill>
            </a:rPr>
            <a:t>4. Thistlehwaite’s Algorithm</a:t>
          </a:r>
          <a:endParaRPr lang="en-US" sz="1800" dirty="0">
            <a:solidFill>
              <a:schemeClr val="bg1">
                <a:lumMod val="95000"/>
                <a:lumOff val="5000"/>
              </a:schemeClr>
            </a:solidFill>
          </a:endParaRPr>
        </a:p>
      </dgm:t>
    </dgm:pt>
    <dgm:pt modelId="{D9B805D6-3C9A-49BF-9F35-49E233DE05DF}" type="parTrans" cxnId="{4C97E7EE-63B4-446A-BA8A-C8F4A347386E}">
      <dgm:prSet/>
      <dgm:spPr/>
      <dgm:t>
        <a:bodyPr/>
        <a:lstStyle/>
        <a:p>
          <a:endParaRPr lang="en-IN"/>
        </a:p>
      </dgm:t>
    </dgm:pt>
    <dgm:pt modelId="{B006EE1C-C7D1-4558-A733-4F05265F7A79}" type="sibTrans" cxnId="{4C97E7EE-63B4-446A-BA8A-C8F4A347386E}">
      <dgm:prSet/>
      <dgm:spPr/>
      <dgm:t>
        <a:bodyPr/>
        <a:lstStyle/>
        <a:p>
          <a:endParaRPr lang="en-IN"/>
        </a:p>
      </dgm:t>
    </dgm:pt>
    <dgm:pt modelId="{3F27DBA8-4E5B-42E2-851E-0F00250BB02C}">
      <dgm:prSet custT="1"/>
      <dgm:spPr/>
      <dgm:t>
        <a:bodyPr/>
        <a:lstStyle/>
        <a:p>
          <a:pPr>
            <a:lnSpc>
              <a:spcPct val="100000"/>
            </a:lnSpc>
            <a:defRPr b="1"/>
          </a:pPr>
          <a:r>
            <a:rPr lang="en-US" sz="1800" b="1">
              <a:solidFill>
                <a:schemeClr val="accent1"/>
              </a:solidFill>
            </a:rPr>
            <a:t>Testing Parameters</a:t>
          </a:r>
        </a:p>
      </dgm:t>
    </dgm:pt>
    <dgm:pt modelId="{99D621F0-AE9D-4557-B746-466B63B6C364}" type="parTrans" cxnId="{5B27A9D4-0A78-4120-BAC2-06AC6552DB20}">
      <dgm:prSet/>
      <dgm:spPr/>
      <dgm:t>
        <a:bodyPr/>
        <a:lstStyle/>
        <a:p>
          <a:endParaRPr lang="en-IN"/>
        </a:p>
      </dgm:t>
    </dgm:pt>
    <dgm:pt modelId="{48033E55-1CA0-401F-8A5D-24EF7788291B}" type="sibTrans" cxnId="{5B27A9D4-0A78-4120-BAC2-06AC6552DB20}">
      <dgm:prSet/>
      <dgm:spPr/>
      <dgm:t>
        <a:bodyPr/>
        <a:lstStyle/>
        <a:p>
          <a:endParaRPr lang="en-IN"/>
        </a:p>
      </dgm:t>
    </dgm:pt>
    <dgm:pt modelId="{5336B1CA-34BF-44BA-9DD6-EE9FA078915A}">
      <dgm:prSet custT="1"/>
      <dgm:spPr/>
      <dgm:t>
        <a:bodyPr/>
        <a:lstStyle/>
        <a:p>
          <a:pPr>
            <a:lnSpc>
              <a:spcPct val="100000"/>
            </a:lnSpc>
          </a:pPr>
          <a:r>
            <a:rPr lang="en-IN" sz="1800" dirty="0">
              <a:solidFill>
                <a:schemeClr val="bg1">
                  <a:lumMod val="95000"/>
                  <a:lumOff val="5000"/>
                </a:schemeClr>
              </a:solidFill>
            </a:rPr>
            <a:t>1. No. of Moves</a:t>
          </a:r>
          <a:endParaRPr lang="en-US" sz="1800" dirty="0">
            <a:solidFill>
              <a:schemeClr val="bg1">
                <a:lumMod val="95000"/>
                <a:lumOff val="5000"/>
              </a:schemeClr>
            </a:solidFill>
          </a:endParaRPr>
        </a:p>
      </dgm:t>
    </dgm:pt>
    <dgm:pt modelId="{417054CB-47A6-4AB1-B314-23DD8C1D4FC8}" type="parTrans" cxnId="{687DF1E8-24F4-4688-9EEB-BDC54D86493B}">
      <dgm:prSet/>
      <dgm:spPr/>
      <dgm:t>
        <a:bodyPr/>
        <a:lstStyle/>
        <a:p>
          <a:endParaRPr lang="en-IN"/>
        </a:p>
      </dgm:t>
    </dgm:pt>
    <dgm:pt modelId="{65AB37FA-2F79-4653-95D4-8DE92AEFD733}" type="sibTrans" cxnId="{687DF1E8-24F4-4688-9EEB-BDC54D86493B}">
      <dgm:prSet/>
      <dgm:spPr/>
      <dgm:t>
        <a:bodyPr/>
        <a:lstStyle/>
        <a:p>
          <a:endParaRPr lang="en-IN"/>
        </a:p>
      </dgm:t>
    </dgm:pt>
    <dgm:pt modelId="{0442405E-5DBE-4670-8D01-BC0519CFD112}">
      <dgm:prSet custT="1"/>
      <dgm:spPr/>
      <dgm:t>
        <a:bodyPr/>
        <a:lstStyle/>
        <a:p>
          <a:pPr>
            <a:lnSpc>
              <a:spcPct val="100000"/>
            </a:lnSpc>
          </a:pPr>
          <a:r>
            <a:rPr lang="en-IN" sz="1800" dirty="0">
              <a:solidFill>
                <a:schemeClr val="bg1">
                  <a:lumMod val="95000"/>
                  <a:lumOff val="5000"/>
                </a:schemeClr>
              </a:solidFill>
            </a:rPr>
            <a:t>2. Time Complexity</a:t>
          </a:r>
        </a:p>
      </dgm:t>
    </dgm:pt>
    <dgm:pt modelId="{904BB52B-EE07-4075-8963-4EA600526967}" type="parTrans" cxnId="{A11C472C-D6BC-47E4-A548-9C07CA0AD866}">
      <dgm:prSet/>
      <dgm:spPr/>
      <dgm:t>
        <a:bodyPr/>
        <a:lstStyle/>
        <a:p>
          <a:endParaRPr lang="en-IN"/>
        </a:p>
      </dgm:t>
    </dgm:pt>
    <dgm:pt modelId="{41C706F3-8FF1-4DA6-951B-5A21D8910EA8}" type="sibTrans" cxnId="{A11C472C-D6BC-47E4-A548-9C07CA0AD866}">
      <dgm:prSet/>
      <dgm:spPr/>
      <dgm:t>
        <a:bodyPr/>
        <a:lstStyle/>
        <a:p>
          <a:endParaRPr lang="en-IN"/>
        </a:p>
      </dgm:t>
    </dgm:pt>
    <dgm:pt modelId="{632DC944-F492-459D-88B7-76095DB6BAE0}">
      <dgm:prSet custT="1"/>
      <dgm:spPr/>
      <dgm:t>
        <a:bodyPr/>
        <a:lstStyle/>
        <a:p>
          <a:pPr>
            <a:lnSpc>
              <a:spcPct val="100000"/>
            </a:lnSpc>
          </a:pPr>
          <a:r>
            <a:rPr lang="en-IN" sz="1800" dirty="0">
              <a:solidFill>
                <a:schemeClr val="bg1">
                  <a:lumMod val="95000"/>
                  <a:lumOff val="5000"/>
                </a:schemeClr>
              </a:solidFill>
            </a:rPr>
            <a:t>3. Space Complexity</a:t>
          </a:r>
        </a:p>
      </dgm:t>
    </dgm:pt>
    <dgm:pt modelId="{C6BBE3D1-A5E0-45EE-8B90-1EBD3CC309BC}" type="parTrans" cxnId="{B33314F8-F672-4741-B8C0-B3D22DC9C34B}">
      <dgm:prSet/>
      <dgm:spPr/>
      <dgm:t>
        <a:bodyPr/>
        <a:lstStyle/>
        <a:p>
          <a:endParaRPr lang="en-IN"/>
        </a:p>
      </dgm:t>
    </dgm:pt>
    <dgm:pt modelId="{A4CE4567-B2F9-4F02-BE4A-B027E718CE21}" type="sibTrans" cxnId="{B33314F8-F672-4741-B8C0-B3D22DC9C34B}">
      <dgm:prSet/>
      <dgm:spPr/>
      <dgm:t>
        <a:bodyPr/>
        <a:lstStyle/>
        <a:p>
          <a:endParaRPr lang="en-IN"/>
        </a:p>
      </dgm:t>
    </dgm:pt>
    <dgm:pt modelId="{2D47DA8D-9114-4AE9-80C6-3E3B22027BF2}">
      <dgm:prSet custT="1"/>
      <dgm:spPr/>
      <dgm:t>
        <a:bodyPr/>
        <a:lstStyle/>
        <a:p>
          <a:pPr>
            <a:lnSpc>
              <a:spcPct val="100000"/>
            </a:lnSpc>
          </a:pPr>
          <a:r>
            <a:rPr lang="en-IN" sz="1800" dirty="0">
              <a:solidFill>
                <a:schemeClr val="bg1">
                  <a:lumMod val="95000"/>
                  <a:lumOff val="5000"/>
                </a:schemeClr>
              </a:solidFill>
            </a:rPr>
            <a:t>4. Line of Code</a:t>
          </a:r>
        </a:p>
      </dgm:t>
    </dgm:pt>
    <dgm:pt modelId="{978C2A16-3504-49E0-8147-05ABCA4EE0CF}" type="parTrans" cxnId="{AFC1F6D3-B470-45E3-B657-78DABFB2723F}">
      <dgm:prSet/>
      <dgm:spPr/>
      <dgm:t>
        <a:bodyPr/>
        <a:lstStyle/>
        <a:p>
          <a:endParaRPr lang="en-IN"/>
        </a:p>
      </dgm:t>
    </dgm:pt>
    <dgm:pt modelId="{A9D9A61C-0C02-49FA-AE80-3CA41C7422A5}" type="sibTrans" cxnId="{AFC1F6D3-B470-45E3-B657-78DABFB2723F}">
      <dgm:prSet/>
      <dgm:spPr/>
      <dgm:t>
        <a:bodyPr/>
        <a:lstStyle/>
        <a:p>
          <a:endParaRPr lang="en-IN"/>
        </a:p>
      </dgm:t>
    </dgm:pt>
    <dgm:pt modelId="{7A592313-9AFB-4ADB-A6A4-92F5872F9815}" type="pres">
      <dgm:prSet presAssocID="{34F1C723-03E7-4F60-A0F2-661655E80CC4}" presName="root" presStyleCnt="0">
        <dgm:presLayoutVars>
          <dgm:dir/>
          <dgm:resizeHandles val="exact"/>
        </dgm:presLayoutVars>
      </dgm:prSet>
      <dgm:spPr/>
    </dgm:pt>
    <dgm:pt modelId="{193DC9E2-C128-46FF-A9D2-93BE8CA3D32D}" type="pres">
      <dgm:prSet presAssocID="{03B21B66-246E-41E0-A64B-29435509BAF3}" presName="compNode" presStyleCnt="0"/>
      <dgm:spPr/>
    </dgm:pt>
    <dgm:pt modelId="{5EAA995D-9011-4BB4-8FDC-B801A8E3BA11}" type="pres">
      <dgm:prSet presAssocID="{03B21B66-246E-41E0-A64B-29435509BA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2C14991E-9557-4602-8E9B-FA177832BA21}" type="pres">
      <dgm:prSet presAssocID="{03B21B66-246E-41E0-A64B-29435509BAF3}" presName="iconSpace" presStyleCnt="0"/>
      <dgm:spPr/>
    </dgm:pt>
    <dgm:pt modelId="{192CAA2F-C15A-4890-9FD8-1ACA119A8803}" type="pres">
      <dgm:prSet presAssocID="{03B21B66-246E-41E0-A64B-29435509BAF3}" presName="parTx" presStyleLbl="revTx" presStyleIdx="0" presStyleCnt="6">
        <dgm:presLayoutVars>
          <dgm:chMax val="0"/>
          <dgm:chPref val="0"/>
        </dgm:presLayoutVars>
      </dgm:prSet>
      <dgm:spPr/>
    </dgm:pt>
    <dgm:pt modelId="{12FB8528-B035-4DC4-8967-025155CD29DC}" type="pres">
      <dgm:prSet presAssocID="{03B21B66-246E-41E0-A64B-29435509BAF3}" presName="txSpace" presStyleCnt="0"/>
      <dgm:spPr/>
    </dgm:pt>
    <dgm:pt modelId="{F62D7388-A35B-4834-B65F-939DC2CCCB86}" type="pres">
      <dgm:prSet presAssocID="{03B21B66-246E-41E0-A64B-29435509BAF3}" presName="desTx" presStyleLbl="revTx" presStyleIdx="1" presStyleCnt="6">
        <dgm:presLayoutVars/>
      </dgm:prSet>
      <dgm:spPr/>
    </dgm:pt>
    <dgm:pt modelId="{B583842E-CE6B-4631-8B05-D4D8E3B791A8}" type="pres">
      <dgm:prSet presAssocID="{61BD754F-D4D1-4C50-A227-BDC5F9400709}" presName="sibTrans" presStyleCnt="0"/>
      <dgm:spPr/>
    </dgm:pt>
    <dgm:pt modelId="{CD2BA685-A7DE-45F0-94C9-A08446D3D702}" type="pres">
      <dgm:prSet presAssocID="{9F8FF3B4-ACD1-4A5F-AB32-BC02EDB2A159}" presName="compNode" presStyleCnt="0"/>
      <dgm:spPr/>
    </dgm:pt>
    <dgm:pt modelId="{96D72D58-CF69-44A9-B4AC-52BDA36A9626}" type="pres">
      <dgm:prSet presAssocID="{9F8FF3B4-ACD1-4A5F-AB32-BC02EDB2A1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29151BD2-AFC7-4399-A398-674AE2F2F651}" type="pres">
      <dgm:prSet presAssocID="{9F8FF3B4-ACD1-4A5F-AB32-BC02EDB2A159}" presName="iconSpace" presStyleCnt="0"/>
      <dgm:spPr/>
    </dgm:pt>
    <dgm:pt modelId="{F6F11242-2F15-4033-914F-078283294F91}" type="pres">
      <dgm:prSet presAssocID="{9F8FF3B4-ACD1-4A5F-AB32-BC02EDB2A159}" presName="parTx" presStyleLbl="revTx" presStyleIdx="2" presStyleCnt="6">
        <dgm:presLayoutVars>
          <dgm:chMax val="0"/>
          <dgm:chPref val="0"/>
        </dgm:presLayoutVars>
      </dgm:prSet>
      <dgm:spPr/>
    </dgm:pt>
    <dgm:pt modelId="{4F10B261-A6EB-4E6F-9DD2-59A45FE86BBA}" type="pres">
      <dgm:prSet presAssocID="{9F8FF3B4-ACD1-4A5F-AB32-BC02EDB2A159}" presName="txSpace" presStyleCnt="0"/>
      <dgm:spPr/>
    </dgm:pt>
    <dgm:pt modelId="{F811CEAA-A520-40AB-A0D7-A4E2EC9E035F}" type="pres">
      <dgm:prSet presAssocID="{9F8FF3B4-ACD1-4A5F-AB32-BC02EDB2A159}" presName="desTx" presStyleLbl="revTx" presStyleIdx="3" presStyleCnt="6">
        <dgm:presLayoutVars/>
      </dgm:prSet>
      <dgm:spPr/>
    </dgm:pt>
    <dgm:pt modelId="{B9663FB7-8F70-4F51-87FC-B6D8F9D64C6C}" type="pres">
      <dgm:prSet presAssocID="{1F3F0154-9A57-46FF-94F5-CBDECFC1A958}" presName="sibTrans" presStyleCnt="0"/>
      <dgm:spPr/>
    </dgm:pt>
    <dgm:pt modelId="{64C49471-DEED-4585-8F9C-347161C8154E}" type="pres">
      <dgm:prSet presAssocID="{3F27DBA8-4E5B-42E2-851E-0F00250BB02C}" presName="compNode" presStyleCnt="0"/>
      <dgm:spPr/>
    </dgm:pt>
    <dgm:pt modelId="{ACB19522-8469-4612-B7EC-15298487A92C}" type="pres">
      <dgm:prSet presAssocID="{3F27DBA8-4E5B-42E2-851E-0F00250BB0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A7BB7FF3-B507-4056-A444-BFA744D9A0E8}" type="pres">
      <dgm:prSet presAssocID="{3F27DBA8-4E5B-42E2-851E-0F00250BB02C}" presName="iconSpace" presStyleCnt="0"/>
      <dgm:spPr/>
    </dgm:pt>
    <dgm:pt modelId="{50352465-C379-4844-A212-9188869F6691}" type="pres">
      <dgm:prSet presAssocID="{3F27DBA8-4E5B-42E2-851E-0F00250BB02C}" presName="parTx" presStyleLbl="revTx" presStyleIdx="4" presStyleCnt="6">
        <dgm:presLayoutVars>
          <dgm:chMax val="0"/>
          <dgm:chPref val="0"/>
        </dgm:presLayoutVars>
      </dgm:prSet>
      <dgm:spPr/>
    </dgm:pt>
    <dgm:pt modelId="{5FD020D0-6F7E-4B37-AF0B-9D760811F91C}" type="pres">
      <dgm:prSet presAssocID="{3F27DBA8-4E5B-42E2-851E-0F00250BB02C}" presName="txSpace" presStyleCnt="0"/>
      <dgm:spPr/>
    </dgm:pt>
    <dgm:pt modelId="{E2936365-217D-4447-B113-097002B04277}" type="pres">
      <dgm:prSet presAssocID="{3F27DBA8-4E5B-42E2-851E-0F00250BB02C}" presName="desTx" presStyleLbl="revTx" presStyleIdx="5" presStyleCnt="6">
        <dgm:presLayoutVars/>
      </dgm:prSet>
      <dgm:spPr/>
    </dgm:pt>
  </dgm:ptLst>
  <dgm:cxnLst>
    <dgm:cxn modelId="{81276200-C35E-4E59-84A9-A6B54F7B5F26}" type="presOf" srcId="{03B21B66-246E-41E0-A64B-29435509BAF3}" destId="{192CAA2F-C15A-4890-9FD8-1ACA119A8803}" srcOrd="0" destOrd="0" presId="urn:microsoft.com/office/officeart/2018/2/layout/IconLabelDescriptionList"/>
    <dgm:cxn modelId="{58BE050A-9928-4D53-8888-98E3EA15281A}" type="presOf" srcId="{0590D9A4-2753-459B-BD04-5ADA77A874E4}" destId="{F811CEAA-A520-40AB-A0D7-A4E2EC9E035F}" srcOrd="0" destOrd="0" presId="urn:microsoft.com/office/officeart/2018/2/layout/IconLabelDescriptionList"/>
    <dgm:cxn modelId="{9713EC1D-ADFB-4E41-BB5C-4DA09D160930}" srcId="{34F1C723-03E7-4F60-A0F2-661655E80CC4}" destId="{9F8FF3B4-ACD1-4A5F-AB32-BC02EDB2A159}" srcOrd="1" destOrd="0" parTransId="{4108113A-083D-4E38-87B9-3A10B18EC974}" sibTransId="{1F3F0154-9A57-46FF-94F5-CBDECFC1A958}"/>
    <dgm:cxn modelId="{A11C472C-D6BC-47E4-A548-9C07CA0AD866}" srcId="{3F27DBA8-4E5B-42E2-851E-0F00250BB02C}" destId="{0442405E-5DBE-4670-8D01-BC0519CFD112}" srcOrd="1" destOrd="0" parTransId="{904BB52B-EE07-4075-8963-4EA600526967}" sibTransId="{41C706F3-8FF1-4DA6-951B-5A21D8910EA8}"/>
    <dgm:cxn modelId="{04A2F030-F0CA-4FCC-88A7-0CFB2B64FDC4}" type="presOf" srcId="{3EA0CCB3-24EA-40B9-8BFE-5B7FC26F08C0}" destId="{F62D7388-A35B-4834-B65F-939DC2CCCB86}" srcOrd="0" destOrd="3" presId="urn:microsoft.com/office/officeart/2018/2/layout/IconLabelDescriptionList"/>
    <dgm:cxn modelId="{3C525632-9318-4CB5-B8ED-0AAE313659B7}" type="presOf" srcId="{632DC944-F492-459D-88B7-76095DB6BAE0}" destId="{E2936365-217D-4447-B113-097002B04277}" srcOrd="0" destOrd="2" presId="urn:microsoft.com/office/officeart/2018/2/layout/IconLabelDescriptionList"/>
    <dgm:cxn modelId="{C50DB969-8D30-4C2E-86D2-4069EAAA5CA2}" srcId="{03B21B66-246E-41E0-A64B-29435509BAF3}" destId="{49E1E94B-5010-40D0-958F-B194E7FD02C5}" srcOrd="0" destOrd="0" parTransId="{ED4224E1-6D7C-4116-8DEC-B07E57AF996B}" sibTransId="{AC4C078B-58DC-46FC-B45F-F11549618887}"/>
    <dgm:cxn modelId="{4345706A-474F-4F68-9554-1CF1A439DB74}" type="presOf" srcId="{0442405E-5DBE-4670-8D01-BC0519CFD112}" destId="{E2936365-217D-4447-B113-097002B04277}" srcOrd="0" destOrd="1" presId="urn:microsoft.com/office/officeart/2018/2/layout/IconLabelDescriptionList"/>
    <dgm:cxn modelId="{9823354F-2CDC-470C-BD64-133EAB18513A}" type="presOf" srcId="{9AD3E928-1639-4084-910E-CCBDBACC24BD}" destId="{F62D7388-A35B-4834-B65F-939DC2CCCB86}" srcOrd="0" destOrd="1" presId="urn:microsoft.com/office/officeart/2018/2/layout/IconLabelDescriptionList"/>
    <dgm:cxn modelId="{F694A34F-36F0-460E-B0BF-54447D369145}" srcId="{03B21B66-246E-41E0-A64B-29435509BAF3}" destId="{27FD7009-F90D-42E8-8A2A-E5E2759419ED}" srcOrd="2" destOrd="0" parTransId="{6B6FEB85-AA8C-478B-A66D-139AC586E796}" sibTransId="{97A13749-D6B4-47B7-AFD3-38B917BC3A67}"/>
    <dgm:cxn modelId="{E5FCBA6F-6478-4FB6-9EF7-B760CFEF3E13}" type="presOf" srcId="{9F8FF3B4-ACD1-4A5F-AB32-BC02EDB2A159}" destId="{F6F11242-2F15-4033-914F-078283294F91}" srcOrd="0" destOrd="0" presId="urn:microsoft.com/office/officeart/2018/2/layout/IconLabelDescriptionList"/>
    <dgm:cxn modelId="{4A57CE6F-BABE-4204-ACEA-C7740AE4A4AB}" type="presOf" srcId="{2D47DA8D-9114-4AE9-80C6-3E3B22027BF2}" destId="{E2936365-217D-4447-B113-097002B04277}" srcOrd="0" destOrd="3" presId="urn:microsoft.com/office/officeart/2018/2/layout/IconLabelDescriptionList"/>
    <dgm:cxn modelId="{5EEE1E7C-C59C-492D-B372-C3C23F95DCF4}" srcId="{9F8FF3B4-ACD1-4A5F-AB32-BC02EDB2A159}" destId="{0590D9A4-2753-459B-BD04-5ADA77A874E4}" srcOrd="0" destOrd="0" parTransId="{E4C48E2F-8B28-438D-8C68-834E73990FFB}" sibTransId="{913F7628-467F-4159-A0AE-2C55684299A0}"/>
    <dgm:cxn modelId="{933FC17F-A8CD-4199-9E56-C8BE1C5B00D8}" type="presOf" srcId="{49E1E94B-5010-40D0-958F-B194E7FD02C5}" destId="{F62D7388-A35B-4834-B65F-939DC2CCCB86}" srcOrd="0" destOrd="0" presId="urn:microsoft.com/office/officeart/2018/2/layout/IconLabelDescriptionList"/>
    <dgm:cxn modelId="{DA926897-BD90-48FA-A000-6552F7ED693B}" type="presOf" srcId="{34F1C723-03E7-4F60-A0F2-661655E80CC4}" destId="{7A592313-9AFB-4ADB-A6A4-92F5872F9815}" srcOrd="0" destOrd="0" presId="urn:microsoft.com/office/officeart/2018/2/layout/IconLabelDescriptionList"/>
    <dgm:cxn modelId="{865FD9CD-CA91-4B43-9875-A7A6F8BD9532}" type="presOf" srcId="{3F27DBA8-4E5B-42E2-851E-0F00250BB02C}" destId="{50352465-C379-4844-A212-9188869F6691}" srcOrd="0" destOrd="0" presId="urn:microsoft.com/office/officeart/2018/2/layout/IconLabelDescriptionList"/>
    <dgm:cxn modelId="{AFC1F6D3-B470-45E3-B657-78DABFB2723F}" srcId="{3F27DBA8-4E5B-42E2-851E-0F00250BB02C}" destId="{2D47DA8D-9114-4AE9-80C6-3E3B22027BF2}" srcOrd="3" destOrd="0" parTransId="{978C2A16-3504-49E0-8147-05ABCA4EE0CF}" sibTransId="{A9D9A61C-0C02-49FA-AE80-3CA41C7422A5}"/>
    <dgm:cxn modelId="{5B27A9D4-0A78-4120-BAC2-06AC6552DB20}" srcId="{34F1C723-03E7-4F60-A0F2-661655E80CC4}" destId="{3F27DBA8-4E5B-42E2-851E-0F00250BB02C}" srcOrd="2" destOrd="0" parTransId="{99D621F0-AE9D-4557-B746-466B63B6C364}" sibTransId="{48033E55-1CA0-401F-8A5D-24EF7788291B}"/>
    <dgm:cxn modelId="{97F153DC-D3DE-43D4-82D9-22B2469722EC}" type="presOf" srcId="{5336B1CA-34BF-44BA-9DD6-EE9FA078915A}" destId="{E2936365-217D-4447-B113-097002B04277}" srcOrd="0" destOrd="0" presId="urn:microsoft.com/office/officeart/2018/2/layout/IconLabelDescriptionList"/>
    <dgm:cxn modelId="{687DF1E8-24F4-4688-9EEB-BDC54D86493B}" srcId="{3F27DBA8-4E5B-42E2-851E-0F00250BB02C}" destId="{5336B1CA-34BF-44BA-9DD6-EE9FA078915A}" srcOrd="0" destOrd="0" parTransId="{417054CB-47A6-4AB1-B314-23DD8C1D4FC8}" sibTransId="{65AB37FA-2F79-4653-95D4-8DE92AEFD733}"/>
    <dgm:cxn modelId="{4C97E7EE-63B4-446A-BA8A-C8F4A347386E}" srcId="{03B21B66-246E-41E0-A64B-29435509BAF3}" destId="{3EA0CCB3-24EA-40B9-8BFE-5B7FC26F08C0}" srcOrd="3" destOrd="0" parTransId="{D9B805D6-3C9A-49BF-9F35-49E233DE05DF}" sibTransId="{B006EE1C-C7D1-4558-A733-4F05265F7A79}"/>
    <dgm:cxn modelId="{8B3C5BF0-7968-41C5-B49A-DC5C3F324C21}" type="presOf" srcId="{27FD7009-F90D-42E8-8A2A-E5E2759419ED}" destId="{F62D7388-A35B-4834-B65F-939DC2CCCB86}" srcOrd="0" destOrd="2" presId="urn:microsoft.com/office/officeart/2018/2/layout/IconLabelDescriptionList"/>
    <dgm:cxn modelId="{E390FEF0-75FF-4959-B6A4-3BA7AEE4FC4E}" srcId="{03B21B66-246E-41E0-A64B-29435509BAF3}" destId="{9AD3E928-1639-4084-910E-CCBDBACC24BD}" srcOrd="1" destOrd="0" parTransId="{13522342-BFBE-4435-9CAB-E5E0B7E6E40D}" sibTransId="{68CDB594-156A-4E3C-BED4-E10BC6A60786}"/>
    <dgm:cxn modelId="{74D864F7-3ACC-4E12-9790-ACEDE4204273}" srcId="{34F1C723-03E7-4F60-A0F2-661655E80CC4}" destId="{03B21B66-246E-41E0-A64B-29435509BAF3}" srcOrd="0" destOrd="0" parTransId="{9578E430-F3AC-40B0-919C-C41C43628ACB}" sibTransId="{61BD754F-D4D1-4C50-A227-BDC5F9400709}"/>
    <dgm:cxn modelId="{B33314F8-F672-4741-B8C0-B3D22DC9C34B}" srcId="{3F27DBA8-4E5B-42E2-851E-0F00250BB02C}" destId="{632DC944-F492-459D-88B7-76095DB6BAE0}" srcOrd="2" destOrd="0" parTransId="{C6BBE3D1-A5E0-45EE-8B90-1EBD3CC309BC}" sibTransId="{A4CE4567-B2F9-4F02-BE4A-B027E718CE21}"/>
    <dgm:cxn modelId="{63D3FF2B-686A-46CD-8F86-CDC9DEA50F89}" type="presParOf" srcId="{7A592313-9AFB-4ADB-A6A4-92F5872F9815}" destId="{193DC9E2-C128-46FF-A9D2-93BE8CA3D32D}" srcOrd="0" destOrd="0" presId="urn:microsoft.com/office/officeart/2018/2/layout/IconLabelDescriptionList"/>
    <dgm:cxn modelId="{5BB1E177-DD56-427B-8AFC-932AADA435C2}" type="presParOf" srcId="{193DC9E2-C128-46FF-A9D2-93BE8CA3D32D}" destId="{5EAA995D-9011-4BB4-8FDC-B801A8E3BA11}" srcOrd="0" destOrd="0" presId="urn:microsoft.com/office/officeart/2018/2/layout/IconLabelDescriptionList"/>
    <dgm:cxn modelId="{30D15048-E2E6-4C93-B94B-AC9DAEE25107}" type="presParOf" srcId="{193DC9E2-C128-46FF-A9D2-93BE8CA3D32D}" destId="{2C14991E-9557-4602-8E9B-FA177832BA21}" srcOrd="1" destOrd="0" presId="urn:microsoft.com/office/officeart/2018/2/layout/IconLabelDescriptionList"/>
    <dgm:cxn modelId="{CD47319D-3F39-400E-865B-48F78A0759AD}" type="presParOf" srcId="{193DC9E2-C128-46FF-A9D2-93BE8CA3D32D}" destId="{192CAA2F-C15A-4890-9FD8-1ACA119A8803}" srcOrd="2" destOrd="0" presId="urn:microsoft.com/office/officeart/2018/2/layout/IconLabelDescriptionList"/>
    <dgm:cxn modelId="{3C2DA4D3-DE6E-4A15-8DBD-4469AE284B31}" type="presParOf" srcId="{193DC9E2-C128-46FF-A9D2-93BE8CA3D32D}" destId="{12FB8528-B035-4DC4-8967-025155CD29DC}" srcOrd="3" destOrd="0" presId="urn:microsoft.com/office/officeart/2018/2/layout/IconLabelDescriptionList"/>
    <dgm:cxn modelId="{3498A6E7-C184-44C8-8F49-4BC88459CAB7}" type="presParOf" srcId="{193DC9E2-C128-46FF-A9D2-93BE8CA3D32D}" destId="{F62D7388-A35B-4834-B65F-939DC2CCCB86}" srcOrd="4" destOrd="0" presId="urn:microsoft.com/office/officeart/2018/2/layout/IconLabelDescriptionList"/>
    <dgm:cxn modelId="{24CCB07A-FF69-413F-BE9A-73C07046C7BB}" type="presParOf" srcId="{7A592313-9AFB-4ADB-A6A4-92F5872F9815}" destId="{B583842E-CE6B-4631-8B05-D4D8E3B791A8}" srcOrd="1" destOrd="0" presId="urn:microsoft.com/office/officeart/2018/2/layout/IconLabelDescriptionList"/>
    <dgm:cxn modelId="{E38FEDAD-A37D-4840-A8C5-A2E86B307A62}" type="presParOf" srcId="{7A592313-9AFB-4ADB-A6A4-92F5872F9815}" destId="{CD2BA685-A7DE-45F0-94C9-A08446D3D702}" srcOrd="2" destOrd="0" presId="urn:microsoft.com/office/officeart/2018/2/layout/IconLabelDescriptionList"/>
    <dgm:cxn modelId="{8E787DB8-FDB2-454C-BD48-023B8BBE98FD}" type="presParOf" srcId="{CD2BA685-A7DE-45F0-94C9-A08446D3D702}" destId="{96D72D58-CF69-44A9-B4AC-52BDA36A9626}" srcOrd="0" destOrd="0" presId="urn:microsoft.com/office/officeart/2018/2/layout/IconLabelDescriptionList"/>
    <dgm:cxn modelId="{7D78E15D-6C0E-4599-9B76-A58BC0A2BB1F}" type="presParOf" srcId="{CD2BA685-A7DE-45F0-94C9-A08446D3D702}" destId="{29151BD2-AFC7-4399-A398-674AE2F2F651}" srcOrd="1" destOrd="0" presId="urn:microsoft.com/office/officeart/2018/2/layout/IconLabelDescriptionList"/>
    <dgm:cxn modelId="{DDCCCD9B-1E4C-4BA1-85CB-C55A30BC7EBD}" type="presParOf" srcId="{CD2BA685-A7DE-45F0-94C9-A08446D3D702}" destId="{F6F11242-2F15-4033-914F-078283294F91}" srcOrd="2" destOrd="0" presId="urn:microsoft.com/office/officeart/2018/2/layout/IconLabelDescriptionList"/>
    <dgm:cxn modelId="{72D20CC3-40FD-4837-9EEC-04F7D26C12AC}" type="presParOf" srcId="{CD2BA685-A7DE-45F0-94C9-A08446D3D702}" destId="{4F10B261-A6EB-4E6F-9DD2-59A45FE86BBA}" srcOrd="3" destOrd="0" presId="urn:microsoft.com/office/officeart/2018/2/layout/IconLabelDescriptionList"/>
    <dgm:cxn modelId="{0354A0BE-66A9-415C-A1C4-A030672161FC}" type="presParOf" srcId="{CD2BA685-A7DE-45F0-94C9-A08446D3D702}" destId="{F811CEAA-A520-40AB-A0D7-A4E2EC9E035F}" srcOrd="4" destOrd="0" presId="urn:microsoft.com/office/officeart/2018/2/layout/IconLabelDescriptionList"/>
    <dgm:cxn modelId="{3C693516-C52C-4EB2-B97F-E353A2EA495C}" type="presParOf" srcId="{7A592313-9AFB-4ADB-A6A4-92F5872F9815}" destId="{B9663FB7-8F70-4F51-87FC-B6D8F9D64C6C}" srcOrd="3" destOrd="0" presId="urn:microsoft.com/office/officeart/2018/2/layout/IconLabelDescriptionList"/>
    <dgm:cxn modelId="{5F91621C-2945-4BA8-A156-4A312CF21319}" type="presParOf" srcId="{7A592313-9AFB-4ADB-A6A4-92F5872F9815}" destId="{64C49471-DEED-4585-8F9C-347161C8154E}" srcOrd="4" destOrd="0" presId="urn:microsoft.com/office/officeart/2018/2/layout/IconLabelDescriptionList"/>
    <dgm:cxn modelId="{F85F88F8-ECE6-40F9-A5BD-22622BF81A44}" type="presParOf" srcId="{64C49471-DEED-4585-8F9C-347161C8154E}" destId="{ACB19522-8469-4612-B7EC-15298487A92C}" srcOrd="0" destOrd="0" presId="urn:microsoft.com/office/officeart/2018/2/layout/IconLabelDescriptionList"/>
    <dgm:cxn modelId="{424BC07F-97CF-46F4-AD21-8F92495246E0}" type="presParOf" srcId="{64C49471-DEED-4585-8F9C-347161C8154E}" destId="{A7BB7FF3-B507-4056-A444-BFA744D9A0E8}" srcOrd="1" destOrd="0" presId="urn:microsoft.com/office/officeart/2018/2/layout/IconLabelDescriptionList"/>
    <dgm:cxn modelId="{E601BBD2-5C9E-447F-AA4A-964F54ABBB7C}" type="presParOf" srcId="{64C49471-DEED-4585-8F9C-347161C8154E}" destId="{50352465-C379-4844-A212-9188869F6691}" srcOrd="2" destOrd="0" presId="urn:microsoft.com/office/officeart/2018/2/layout/IconLabelDescriptionList"/>
    <dgm:cxn modelId="{EC8146C8-63F6-4C9A-8EA0-3DF0EC5580BD}" type="presParOf" srcId="{64C49471-DEED-4585-8F9C-347161C8154E}" destId="{5FD020D0-6F7E-4B37-AF0B-9D760811F91C}" srcOrd="3" destOrd="0" presId="urn:microsoft.com/office/officeart/2018/2/layout/IconLabelDescriptionList"/>
    <dgm:cxn modelId="{67057900-E60A-406F-9639-E2D430F7EA20}" type="presParOf" srcId="{64C49471-DEED-4585-8F9C-347161C8154E}" destId="{E2936365-217D-4447-B113-097002B04277}"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127345"/>
          <a:ext cx="10102944" cy="1538153"/>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101" tIns="1187196" rIns="784101" bIns="113792" numCol="1" spcCol="1270" anchor="t" anchorCtr="0">
          <a:noAutofit/>
        </a:bodyPr>
        <a:lstStyle/>
        <a:p>
          <a:pPr marL="171450" lvl="1" indent="-171450" algn="l" defTabSz="711200" rtl="0">
            <a:lnSpc>
              <a:spcPct val="90000"/>
            </a:lnSpc>
            <a:spcBef>
              <a:spcPct val="0"/>
            </a:spcBef>
            <a:spcAft>
              <a:spcPct val="15000"/>
            </a:spcAft>
            <a:buNone/>
          </a:pPr>
          <a:r>
            <a:rPr lang="en-US" sz="1600" kern="1200" dirty="0">
              <a:solidFill>
                <a:schemeClr val="bg2"/>
              </a:solidFill>
            </a:rPr>
            <a:t>Version</a:t>
          </a:r>
          <a:r>
            <a:rPr lang="en-US" sz="1600" kern="1200" dirty="0">
              <a:solidFill>
                <a:schemeClr val="bg1"/>
              </a:solidFill>
            </a:rPr>
            <a:t> </a:t>
          </a:r>
          <a:r>
            <a:rPr lang="en-IN" sz="1600" b="0" i="0" kern="1200" dirty="0">
              <a:solidFill>
                <a:schemeClr val="bg1"/>
              </a:solidFill>
            </a:rPr>
            <a:t>ISO/IEC 14882:2020 </a:t>
          </a:r>
          <a:r>
            <a:rPr lang="en-US" sz="1600" kern="1200" dirty="0">
              <a:solidFill>
                <a:schemeClr val="bg2"/>
              </a:solidFill>
            </a:rPr>
            <a:t>OR C++20</a:t>
          </a:r>
        </a:p>
      </dsp:txBody>
      <dsp:txXfrm>
        <a:off x="0" y="127345"/>
        <a:ext cx="10102944" cy="1538153"/>
      </dsp:txXfrm>
    </dsp:sp>
    <dsp:sp modelId="{8B3DCA86-CC99-48ED-8764-6E81C7AE6BE9}">
      <dsp:nvSpPr>
        <dsp:cNvPr id="0" name=""/>
        <dsp:cNvSpPr/>
      </dsp:nvSpPr>
      <dsp:spPr>
        <a:xfrm>
          <a:off x="532111" y="42063"/>
          <a:ext cx="6838187" cy="1021062"/>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307" tIns="0" rIns="267307"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bg2"/>
              </a:solidFill>
              <a:ea typeface="+mn-ea"/>
              <a:cs typeface="+mn-cs"/>
            </a:rPr>
            <a:t>Programming Language: C++</a:t>
          </a:r>
          <a:endParaRPr lang="en-US" sz="1800" b="1" kern="1200" dirty="0">
            <a:solidFill>
              <a:schemeClr val="bg2"/>
            </a:solidFill>
          </a:endParaRPr>
        </a:p>
      </dsp:txBody>
      <dsp:txXfrm>
        <a:off x="532111" y="42063"/>
        <a:ext cx="6838187" cy="1021062"/>
      </dsp:txXfrm>
    </dsp:sp>
    <dsp:sp modelId="{EA904451-CA9C-48CF-A3F7-6C4003934218}">
      <dsp:nvSpPr>
        <dsp:cNvPr id="0" name=""/>
        <dsp:cNvSpPr/>
      </dsp:nvSpPr>
      <dsp:spPr>
        <a:xfrm>
          <a:off x="0" y="2048109"/>
          <a:ext cx="10102944" cy="2267687"/>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101" tIns="1187196" rIns="784101" bIns="113792" numCol="1" spcCol="1270" anchor="t" anchorCtr="0">
          <a:noAutofit/>
        </a:bodyPr>
        <a:lstStyle/>
        <a:p>
          <a:pPr marL="171450" lvl="1" indent="-171450" algn="l" defTabSz="711200" rtl="0">
            <a:lnSpc>
              <a:spcPct val="90000"/>
            </a:lnSpc>
            <a:spcBef>
              <a:spcPct val="0"/>
            </a:spcBef>
            <a:spcAft>
              <a:spcPct val="15000"/>
            </a:spcAft>
            <a:buNone/>
          </a:pPr>
          <a:r>
            <a:rPr lang="en-US" sz="1600" kern="1200" dirty="0">
              <a:solidFill>
                <a:schemeClr val="bg2"/>
              </a:solidFill>
            </a:rPr>
            <a:t>Microsoft Windows 10 Home </a:t>
          </a:r>
        </a:p>
        <a:p>
          <a:pPr marL="171450" lvl="1" indent="-171450" algn="l" defTabSz="711200" rtl="0">
            <a:lnSpc>
              <a:spcPct val="90000"/>
            </a:lnSpc>
            <a:spcBef>
              <a:spcPct val="0"/>
            </a:spcBef>
            <a:spcAft>
              <a:spcPct val="15000"/>
            </a:spcAft>
            <a:buNone/>
          </a:pPr>
          <a:r>
            <a:rPr lang="en-US" sz="1600" kern="1200" dirty="0">
              <a:solidFill>
                <a:schemeClr val="bg2"/>
              </a:solidFill>
            </a:rPr>
            <a:t>Version: </a:t>
          </a:r>
          <a:r>
            <a:rPr lang="en-IN" sz="1600" kern="1200" dirty="0">
              <a:solidFill>
                <a:schemeClr val="bg2"/>
              </a:solidFill>
            </a:rPr>
            <a:t>21H1</a:t>
          </a:r>
          <a:endParaRPr lang="en-US" sz="1600" kern="1200" dirty="0">
            <a:solidFill>
              <a:schemeClr val="bg2"/>
            </a:solidFill>
          </a:endParaRPr>
        </a:p>
        <a:p>
          <a:pPr marL="171450" lvl="1" indent="-171450" algn="l" defTabSz="711200" rtl="0">
            <a:lnSpc>
              <a:spcPct val="90000"/>
            </a:lnSpc>
            <a:spcBef>
              <a:spcPct val="0"/>
            </a:spcBef>
            <a:spcAft>
              <a:spcPct val="15000"/>
            </a:spcAft>
            <a:buNone/>
          </a:pPr>
          <a:r>
            <a:rPr lang="en-IN" sz="1600" kern="1200" dirty="0">
              <a:solidFill>
                <a:schemeClr val="bg2"/>
              </a:solidFill>
            </a:rPr>
            <a:t>Build: 19042.1110</a:t>
          </a:r>
          <a:endParaRPr lang="en-US" sz="1600" kern="1200" dirty="0">
            <a:solidFill>
              <a:schemeClr val="bg2"/>
            </a:solidFill>
          </a:endParaRPr>
        </a:p>
        <a:p>
          <a:pPr marL="171450" lvl="1" indent="-171450" algn="l" defTabSz="711200" rtl="0">
            <a:lnSpc>
              <a:spcPct val="90000"/>
            </a:lnSpc>
            <a:spcBef>
              <a:spcPct val="0"/>
            </a:spcBef>
            <a:spcAft>
              <a:spcPct val="15000"/>
            </a:spcAft>
            <a:buNone/>
          </a:pPr>
          <a:r>
            <a:rPr lang="en-IN" sz="1600" kern="1200" dirty="0">
              <a:solidFill>
                <a:schemeClr val="bg2"/>
              </a:solidFill>
            </a:rPr>
            <a:t>Bit speed: 64bit</a:t>
          </a:r>
          <a:endParaRPr lang="en-US" sz="1600" kern="1200" dirty="0">
            <a:solidFill>
              <a:schemeClr val="bg2"/>
            </a:solidFill>
          </a:endParaRPr>
        </a:p>
      </dsp:txBody>
      <dsp:txXfrm>
        <a:off x="0" y="2048109"/>
        <a:ext cx="10102944" cy="2267687"/>
      </dsp:txXfrm>
    </dsp:sp>
    <dsp:sp modelId="{388E0281-7FCC-4892-BD85-59C45354E9DA}">
      <dsp:nvSpPr>
        <dsp:cNvPr id="0" name=""/>
        <dsp:cNvSpPr/>
      </dsp:nvSpPr>
      <dsp:spPr>
        <a:xfrm>
          <a:off x="505147" y="1994898"/>
          <a:ext cx="6978497" cy="953571"/>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307" tIns="0" rIns="267307"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bg2"/>
              </a:solidFill>
              <a:ea typeface="+mn-ea"/>
              <a:cs typeface="+mn-cs"/>
            </a:rPr>
            <a:t>Operating System</a:t>
          </a:r>
          <a:endParaRPr lang="en-US" sz="1800" b="1" kern="1200" dirty="0">
            <a:solidFill>
              <a:schemeClr val="bg2"/>
            </a:solidFill>
          </a:endParaRPr>
        </a:p>
      </dsp:txBody>
      <dsp:txXfrm>
        <a:off x="505147" y="1994898"/>
        <a:ext cx="6978497" cy="953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995D-9011-4BB4-8FDC-B801A8E3BA11}">
      <dsp:nvSpPr>
        <dsp:cNvPr id="0" name=""/>
        <dsp:cNvSpPr/>
      </dsp:nvSpPr>
      <dsp:spPr>
        <a:xfrm>
          <a:off x="6244" y="629946"/>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2CAA2F-C15A-4890-9FD8-1ACA119A8803}">
      <dsp:nvSpPr>
        <dsp:cNvPr id="0" name=""/>
        <dsp:cNvSpPr/>
      </dsp:nvSpPr>
      <dsp:spPr>
        <a:xfrm>
          <a:off x="6244" y="1860910"/>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a:solidFill>
                <a:schemeClr val="accent1"/>
              </a:solidFill>
              <a:ea typeface="+mn-ea"/>
              <a:cs typeface="+mn-cs"/>
            </a:rPr>
            <a:t>Solving Algorithms</a:t>
          </a:r>
          <a:endParaRPr lang="en-US" sz="1800" b="1" kern="1200">
            <a:solidFill>
              <a:schemeClr val="accent1"/>
            </a:solidFill>
          </a:endParaRPr>
        </a:p>
      </dsp:txBody>
      <dsp:txXfrm>
        <a:off x="6244" y="1860910"/>
        <a:ext cx="3134531" cy="470179"/>
      </dsp:txXfrm>
    </dsp:sp>
    <dsp:sp modelId="{F62D7388-A35B-4834-B65F-939DC2CCCB86}">
      <dsp:nvSpPr>
        <dsp:cNvPr id="0" name=""/>
        <dsp:cNvSpPr/>
      </dsp:nvSpPr>
      <dsp:spPr>
        <a:xfrm>
          <a:off x="6244" y="2393358"/>
          <a:ext cx="3134531" cy="135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Font typeface="Wingdings" panose="05000000000000000000" pitchFamily="2" charset="2"/>
            <a:buNone/>
          </a:pPr>
          <a:r>
            <a:rPr lang="en-IN" sz="1800" kern="1200" dirty="0">
              <a:solidFill>
                <a:schemeClr val="bg1">
                  <a:lumMod val="95000"/>
                  <a:lumOff val="5000"/>
                </a:schemeClr>
              </a:solidFill>
            </a:rPr>
            <a:t>1. Kociemba’s Algorithm</a:t>
          </a:r>
          <a:endParaRPr lang="en-US" sz="1800" kern="1200" dirty="0">
            <a:solidFill>
              <a:schemeClr val="bg1">
                <a:lumMod val="95000"/>
                <a:lumOff val="5000"/>
              </a:schemeClr>
            </a:solidFill>
          </a:endParaRPr>
        </a:p>
        <a:p>
          <a:pPr marL="0" lvl="0" indent="0" algn="l" defTabSz="800100">
            <a:lnSpc>
              <a:spcPct val="100000"/>
            </a:lnSpc>
            <a:spcBef>
              <a:spcPct val="0"/>
            </a:spcBef>
            <a:spcAft>
              <a:spcPct val="35000"/>
            </a:spcAft>
            <a:buFont typeface="Wingdings" panose="05000000000000000000" pitchFamily="2" charset="2"/>
            <a:buNone/>
          </a:pPr>
          <a:r>
            <a:rPr lang="en-IN" sz="1800" kern="1200" dirty="0">
              <a:solidFill>
                <a:schemeClr val="bg1">
                  <a:lumMod val="95000"/>
                  <a:lumOff val="5000"/>
                </a:schemeClr>
              </a:solidFill>
            </a:rPr>
            <a:t>2. Korf’s Algorithm</a:t>
          </a:r>
          <a:endParaRPr lang="en-US" sz="1800" kern="1200" dirty="0">
            <a:solidFill>
              <a:schemeClr val="bg1">
                <a:lumMod val="95000"/>
                <a:lumOff val="5000"/>
              </a:schemeClr>
            </a:solidFill>
          </a:endParaRPr>
        </a:p>
        <a:p>
          <a:pPr marL="0" lvl="0" indent="0" algn="l" defTabSz="800100">
            <a:lnSpc>
              <a:spcPct val="100000"/>
            </a:lnSpc>
            <a:spcBef>
              <a:spcPct val="0"/>
            </a:spcBef>
            <a:spcAft>
              <a:spcPct val="35000"/>
            </a:spcAft>
            <a:buFont typeface="Wingdings" panose="05000000000000000000" pitchFamily="2" charset="2"/>
            <a:buNone/>
          </a:pPr>
          <a:r>
            <a:rPr lang="en-IN" sz="1800" kern="1200" dirty="0">
              <a:solidFill>
                <a:schemeClr val="bg1">
                  <a:lumMod val="95000"/>
                  <a:lumOff val="5000"/>
                </a:schemeClr>
              </a:solidFill>
            </a:rPr>
            <a:t>3. Tomas Rokicki’s  Algorithm</a:t>
          </a:r>
          <a:endParaRPr lang="en-US" sz="1800" kern="1200" dirty="0">
            <a:solidFill>
              <a:schemeClr val="bg1">
                <a:lumMod val="95000"/>
                <a:lumOff val="5000"/>
              </a:schemeClr>
            </a:solidFill>
          </a:endParaRPr>
        </a:p>
        <a:p>
          <a:pPr marL="0" lvl="0" indent="0" algn="l" defTabSz="800100">
            <a:lnSpc>
              <a:spcPct val="100000"/>
            </a:lnSpc>
            <a:spcBef>
              <a:spcPct val="0"/>
            </a:spcBef>
            <a:spcAft>
              <a:spcPct val="35000"/>
            </a:spcAft>
            <a:buFont typeface="Wingdings" panose="05000000000000000000" pitchFamily="2" charset="2"/>
            <a:buNone/>
          </a:pPr>
          <a:r>
            <a:rPr lang="en-IN" sz="1800" kern="1200" dirty="0">
              <a:solidFill>
                <a:schemeClr val="bg1">
                  <a:lumMod val="95000"/>
                  <a:lumOff val="5000"/>
                </a:schemeClr>
              </a:solidFill>
            </a:rPr>
            <a:t>4. Thistlehwaite’s Algorithm</a:t>
          </a:r>
          <a:endParaRPr lang="en-US" sz="1800" kern="1200" dirty="0">
            <a:solidFill>
              <a:schemeClr val="bg1">
                <a:lumMod val="95000"/>
                <a:lumOff val="5000"/>
              </a:schemeClr>
            </a:solidFill>
          </a:endParaRPr>
        </a:p>
      </dsp:txBody>
      <dsp:txXfrm>
        <a:off x="6244" y="2393358"/>
        <a:ext cx="3134531" cy="1350019"/>
      </dsp:txXfrm>
    </dsp:sp>
    <dsp:sp modelId="{96D72D58-CF69-44A9-B4AC-52BDA36A9626}">
      <dsp:nvSpPr>
        <dsp:cNvPr id="0" name=""/>
        <dsp:cNvSpPr/>
      </dsp:nvSpPr>
      <dsp:spPr>
        <a:xfrm>
          <a:off x="3689318" y="629946"/>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F11242-2F15-4033-914F-078283294F91}">
      <dsp:nvSpPr>
        <dsp:cNvPr id="0" name=""/>
        <dsp:cNvSpPr/>
      </dsp:nvSpPr>
      <dsp:spPr>
        <a:xfrm>
          <a:off x="3689318" y="1860910"/>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solidFill>
                <a:schemeClr val="accent1"/>
              </a:solidFill>
              <a:ea typeface="+mn-ea"/>
              <a:cs typeface="+mn-cs"/>
            </a:rPr>
            <a:t>Scrambling Algorithm</a:t>
          </a:r>
          <a:endParaRPr lang="en-US" sz="1800" b="1" kern="1200" dirty="0">
            <a:solidFill>
              <a:schemeClr val="accent1"/>
            </a:solidFill>
          </a:endParaRPr>
        </a:p>
      </dsp:txBody>
      <dsp:txXfrm>
        <a:off x="3689318" y="1860910"/>
        <a:ext cx="3134531" cy="470179"/>
      </dsp:txXfrm>
    </dsp:sp>
    <dsp:sp modelId="{F811CEAA-A520-40AB-A0D7-A4E2EC9E035F}">
      <dsp:nvSpPr>
        <dsp:cNvPr id="0" name=""/>
        <dsp:cNvSpPr/>
      </dsp:nvSpPr>
      <dsp:spPr>
        <a:xfrm>
          <a:off x="3689318" y="2393358"/>
          <a:ext cx="3134531" cy="135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bg1">
                  <a:lumMod val="95000"/>
                  <a:lumOff val="5000"/>
                </a:schemeClr>
              </a:solidFill>
            </a:rPr>
            <a:t>Markov-chain Algorithm</a:t>
          </a:r>
        </a:p>
      </dsp:txBody>
      <dsp:txXfrm>
        <a:off x="3689318" y="2393358"/>
        <a:ext cx="3134531" cy="1350019"/>
      </dsp:txXfrm>
    </dsp:sp>
    <dsp:sp modelId="{ACB19522-8469-4612-B7EC-15298487A92C}">
      <dsp:nvSpPr>
        <dsp:cNvPr id="0" name=""/>
        <dsp:cNvSpPr/>
      </dsp:nvSpPr>
      <dsp:spPr>
        <a:xfrm>
          <a:off x="7372392" y="629946"/>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352465-C379-4844-A212-9188869F6691}">
      <dsp:nvSpPr>
        <dsp:cNvPr id="0" name=""/>
        <dsp:cNvSpPr/>
      </dsp:nvSpPr>
      <dsp:spPr>
        <a:xfrm>
          <a:off x="7372392" y="1860910"/>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a:solidFill>
                <a:schemeClr val="accent1"/>
              </a:solidFill>
            </a:rPr>
            <a:t>Testing Parameters</a:t>
          </a:r>
        </a:p>
      </dsp:txBody>
      <dsp:txXfrm>
        <a:off x="7372392" y="1860910"/>
        <a:ext cx="3134531" cy="470179"/>
      </dsp:txXfrm>
    </dsp:sp>
    <dsp:sp modelId="{E2936365-217D-4447-B113-097002B04277}">
      <dsp:nvSpPr>
        <dsp:cNvPr id="0" name=""/>
        <dsp:cNvSpPr/>
      </dsp:nvSpPr>
      <dsp:spPr>
        <a:xfrm>
          <a:off x="7372392" y="2393358"/>
          <a:ext cx="3134531" cy="135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IN" sz="1800" kern="1200" dirty="0">
              <a:solidFill>
                <a:schemeClr val="bg1">
                  <a:lumMod val="95000"/>
                  <a:lumOff val="5000"/>
                </a:schemeClr>
              </a:solidFill>
            </a:rPr>
            <a:t>1. No. of Moves</a:t>
          </a:r>
          <a:endParaRPr lang="en-US" sz="1800" kern="1200" dirty="0">
            <a:solidFill>
              <a:schemeClr val="bg1">
                <a:lumMod val="95000"/>
                <a:lumOff val="5000"/>
              </a:schemeClr>
            </a:solidFill>
          </a:endParaRPr>
        </a:p>
        <a:p>
          <a:pPr marL="0" lvl="0" indent="0" algn="l" defTabSz="800100">
            <a:lnSpc>
              <a:spcPct val="100000"/>
            </a:lnSpc>
            <a:spcBef>
              <a:spcPct val="0"/>
            </a:spcBef>
            <a:spcAft>
              <a:spcPct val="35000"/>
            </a:spcAft>
            <a:buNone/>
          </a:pPr>
          <a:r>
            <a:rPr lang="en-IN" sz="1800" kern="1200" dirty="0">
              <a:solidFill>
                <a:schemeClr val="bg1">
                  <a:lumMod val="95000"/>
                  <a:lumOff val="5000"/>
                </a:schemeClr>
              </a:solidFill>
            </a:rPr>
            <a:t>2. Time Complexity</a:t>
          </a:r>
        </a:p>
        <a:p>
          <a:pPr marL="0" lvl="0" indent="0" algn="l" defTabSz="800100">
            <a:lnSpc>
              <a:spcPct val="100000"/>
            </a:lnSpc>
            <a:spcBef>
              <a:spcPct val="0"/>
            </a:spcBef>
            <a:spcAft>
              <a:spcPct val="35000"/>
            </a:spcAft>
            <a:buNone/>
          </a:pPr>
          <a:r>
            <a:rPr lang="en-IN" sz="1800" kern="1200" dirty="0">
              <a:solidFill>
                <a:schemeClr val="bg1">
                  <a:lumMod val="95000"/>
                  <a:lumOff val="5000"/>
                </a:schemeClr>
              </a:solidFill>
            </a:rPr>
            <a:t>3. Space Complexity</a:t>
          </a:r>
        </a:p>
        <a:p>
          <a:pPr marL="0" lvl="0" indent="0" algn="l" defTabSz="800100">
            <a:lnSpc>
              <a:spcPct val="100000"/>
            </a:lnSpc>
            <a:spcBef>
              <a:spcPct val="0"/>
            </a:spcBef>
            <a:spcAft>
              <a:spcPct val="35000"/>
            </a:spcAft>
            <a:buNone/>
          </a:pPr>
          <a:r>
            <a:rPr lang="en-IN" sz="1800" kern="1200" dirty="0">
              <a:solidFill>
                <a:schemeClr val="bg1">
                  <a:lumMod val="95000"/>
                  <a:lumOff val="5000"/>
                </a:schemeClr>
              </a:solidFill>
            </a:rPr>
            <a:t>4. Line of Code</a:t>
          </a:r>
        </a:p>
      </dsp:txBody>
      <dsp:txXfrm>
        <a:off x="7372392" y="2393358"/>
        <a:ext cx="3134531" cy="135001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7"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2"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9/11/2021</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For representation of the cube in our codes we will be using a 3 dimensional integer array of size 6x3x3, as 6 faces, length &amp; breadth. The index of each cell of a cube is shown in the figure. Colors of the cells will be stored in the array in the form of integers ranging from 0 to 5 for red, blue, yellow, green, white &amp; orange respectively.</a:t>
            </a:r>
          </a:p>
        </p:txBody>
      </p:sp>
      <p:sp>
        <p:nvSpPr>
          <p:cNvPr id="4" name="Slide Number Placeholder 3"/>
          <p:cNvSpPr>
            <a:spLocks noGrp="1"/>
          </p:cNvSpPr>
          <p:nvPr>
            <p:ph type="sldNum" sz="quarter" idx="10"/>
          </p:nvPr>
        </p:nvSpPr>
        <p:spPr/>
        <p:txBody>
          <a:bodyPr/>
          <a:lstStyle/>
          <a:p>
            <a:fld id="{7C4E7652-46AF-4259-BAE2-54978EA077CD}"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We have chosen 4 most important cube solving algorithms which are </a:t>
            </a:r>
            <a:r>
              <a:rPr lang="en-US" dirty="0" err="1"/>
              <a:t>Kociemba’s</a:t>
            </a:r>
            <a:r>
              <a:rPr lang="en-US" dirty="0"/>
              <a:t>, Korf’s, Tomas </a:t>
            </a:r>
            <a:r>
              <a:rPr lang="en-US" dirty="0" err="1"/>
              <a:t>Rokicki’s</a:t>
            </a:r>
            <a:r>
              <a:rPr lang="en-US" dirty="0"/>
              <a:t> &amp; </a:t>
            </a:r>
            <a:r>
              <a:rPr lang="en-US" dirty="0" err="1"/>
              <a:t>Thistlewaite’s</a:t>
            </a:r>
            <a:r>
              <a:rPr lang="en-US" dirty="0"/>
              <a:t> algorithm. For Scrambling of the cube we will be using Markov-chain Algorithm as it decreases the probability of repetition of a solving move with every scrambling move. For testing and analysis we will be ranking all 4 algorithm on the basis of No. of moves it takes to solve the cube, Time taken by the algorithm to find the optimal solution, storage space taken by the algorithm and no. of lines of code the algorithm has taken.</a:t>
            </a:r>
          </a:p>
        </p:txBody>
      </p:sp>
      <p:sp>
        <p:nvSpPr>
          <p:cNvPr id="4" name="Slide Number Placeholder 3"/>
          <p:cNvSpPr>
            <a:spLocks noGrp="1"/>
          </p:cNvSpPr>
          <p:nvPr>
            <p:ph type="sldNum" sz="quarter" idx="10"/>
          </p:nvPr>
        </p:nvSpPr>
        <p:spPr/>
        <p:txBody>
          <a:bodyPr/>
          <a:lstStyle/>
          <a:p>
            <a:fld id="{7C4E7652-46AF-4259-BAE2-54978EA077CD}" type="slidenum">
              <a:rPr lang="en-US" smtClean="0"/>
              <a:pPr/>
              <a:t>11</a:t>
            </a:fld>
            <a:endParaRPr lang="en-US" dirty="0"/>
          </a:p>
        </p:txBody>
      </p:sp>
    </p:spTree>
    <p:extLst>
      <p:ext uri="{BB962C8B-B14F-4D97-AF65-F5344CB8AC3E}">
        <p14:creationId xmlns:p14="http://schemas.microsoft.com/office/powerpoint/2010/main" val="877334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00:26</a:t>
            </a:r>
          </a:p>
          <a:p>
            <a:r>
              <a:rPr lang="en-US" dirty="0"/>
              <a:t>03:06</a:t>
            </a:r>
          </a:p>
          <a:p>
            <a:r>
              <a:rPr lang="en-US" dirty="0"/>
              <a:t>03:54</a:t>
            </a:r>
          </a:p>
          <a:p>
            <a:r>
              <a:rPr lang="en-US" dirty="0"/>
              <a:t>05:35</a:t>
            </a:r>
          </a:p>
          <a:p>
            <a:r>
              <a:rPr lang="en-US" dirty="0"/>
              <a:t>07:50</a:t>
            </a:r>
          </a:p>
          <a:p>
            <a:r>
              <a:rPr lang="en-US" dirty="0"/>
              <a:t>08:42</a:t>
            </a:r>
          </a:p>
          <a:p>
            <a:r>
              <a:rPr lang="en-US" dirty="0"/>
              <a:t>09:35</a:t>
            </a:r>
          </a:p>
          <a:p>
            <a:r>
              <a:rPr lang="en-US" dirty="0"/>
              <a:t>09:40</a:t>
            </a:r>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dirty="0"/>
          </a:p>
        </p:txBody>
      </p:sp>
    </p:spTree>
    <p:extLst>
      <p:ext uri="{BB962C8B-B14F-4D97-AF65-F5344CB8AC3E}">
        <p14:creationId xmlns:p14="http://schemas.microsoft.com/office/powerpoint/2010/main" val="2153897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testing and development environment, we will be using C++ version 14882 that was released in 2020. On Microsoft Windows 10, 64 bit with the latest version 21H1.</a:t>
            </a:r>
          </a:p>
        </p:txBody>
      </p:sp>
      <p:sp>
        <p:nvSpPr>
          <p:cNvPr id="4" name="Slide Number Placeholder 3"/>
          <p:cNvSpPr>
            <a:spLocks noGrp="1"/>
          </p:cNvSpPr>
          <p:nvPr>
            <p:ph type="sldNum" sz="quarter" idx="5"/>
          </p:nvPr>
        </p:nvSpPr>
        <p:spPr/>
        <p:txBody>
          <a:bodyPr/>
          <a:lstStyle/>
          <a:p>
            <a:fld id="{7C4E7652-46AF-4259-BAE2-54978EA077CD}" type="slidenum">
              <a:rPr lang="en-US" smtClean="0"/>
              <a:pPr/>
              <a:t>8</a:t>
            </a:fld>
            <a:endParaRPr lang="en-US" dirty="0"/>
          </a:p>
        </p:txBody>
      </p:sp>
    </p:spTree>
    <p:extLst>
      <p:ext uri="{BB962C8B-B14F-4D97-AF65-F5344CB8AC3E}">
        <p14:creationId xmlns:p14="http://schemas.microsoft.com/office/powerpoint/2010/main" val="87554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Ide we will be using Microsoft visual studio, version 2019, community edition with “Desktop development with C++” extension enabled. It is an advanced windows development tool made by Microsoft in early 90s and kept upgrading it till now. We chose Microsoft Visual studio because of it’s very useful inbuilt features like, Debugger, Profiler, Storage, CPU, GPU visualiser, git integration, live team collaboration and many more.</a:t>
            </a:r>
          </a:p>
        </p:txBody>
      </p:sp>
      <p:sp>
        <p:nvSpPr>
          <p:cNvPr id="4" name="Slide Number Placeholder 3"/>
          <p:cNvSpPr>
            <a:spLocks noGrp="1"/>
          </p:cNvSpPr>
          <p:nvPr>
            <p:ph type="sldNum" sz="quarter" idx="5"/>
          </p:nvPr>
        </p:nvSpPr>
        <p:spPr/>
        <p:txBody>
          <a:bodyPr/>
          <a:lstStyle/>
          <a:p>
            <a:fld id="{7C4E7652-46AF-4259-BAE2-54978EA077CD}" type="slidenum">
              <a:rPr lang="en-US" smtClean="0"/>
              <a:pPr/>
              <a:t>9</a:t>
            </a:fld>
            <a:endParaRPr lang="en-US" dirty="0"/>
          </a:p>
        </p:txBody>
      </p:sp>
    </p:spTree>
    <p:extLst>
      <p:ext uri="{BB962C8B-B14F-4D97-AF65-F5344CB8AC3E}">
        <p14:creationId xmlns:p14="http://schemas.microsoft.com/office/powerpoint/2010/main" val="9821013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2" y="-10825"/>
            <a:ext cx="12192003"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4368800" y="1213333"/>
            <a:ext cx="7102475"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6299200" y="3849667"/>
            <a:ext cx="5172075"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3749675" y="6322008"/>
            <a:ext cx="7721600" cy="365125"/>
          </a:xfrm>
          <a:prstGeom prst="rect">
            <a:avLst/>
          </a:prstGeom>
        </p:spPr>
        <p:txBody>
          <a:bodyPr tIns="0" bIns="0" anchor="t"/>
          <a:lstStyle>
            <a:lvl1pPr algn="r">
              <a:defRPr sz="1000"/>
            </a:lvl1pPr>
          </a:lstStyle>
          <a:p>
            <a:pPr algn="r"/>
            <a:fld id="{A2E209FB-7A34-414B-812A-BCC5C4256F49}" type="datetime1">
              <a:rPr lang="en-US" smtClean="0"/>
              <a:pPr algn="r"/>
              <a:t>9/11/2021</a:t>
            </a:fld>
            <a:endParaRPr lang="en-US" sz="1000" dirty="0"/>
          </a:p>
        </p:txBody>
      </p:sp>
      <p:sp>
        <p:nvSpPr>
          <p:cNvPr id="17" name="Footer Placeholder 16"/>
          <p:cNvSpPr>
            <a:spLocks noGrp="1"/>
          </p:cNvSpPr>
          <p:nvPr>
            <p:ph type="ftr" sz="quarter" idx="11"/>
          </p:nvPr>
        </p:nvSpPr>
        <p:spPr>
          <a:xfrm>
            <a:off x="3749675" y="5960056"/>
            <a:ext cx="7721600" cy="365125"/>
          </a:xfrm>
        </p:spPr>
        <p:txBody>
          <a:bodyPr tIns="0" bIns="0" anchor="b"/>
          <a:lstStyle>
            <a:lvl1pPr algn="r">
              <a:defRPr sz="1100"/>
            </a:lvl1pPr>
          </a:lstStyle>
          <a:p>
            <a:pPr algn="r"/>
            <a:endParaRPr lang="en-US"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65395"/>
            <a:ext cx="65024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620000" y="173196"/>
            <a:ext cx="329184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6807200" y="3143"/>
            <a:ext cx="53848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609600" y="1425655"/>
            <a:ext cx="1030224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Tree>
    <p:extLst>
      <p:ext uri="{BB962C8B-B14F-4D97-AF65-F5344CB8AC3E}">
        <p14:creationId xmlns:p14="http://schemas.microsoft.com/office/powerpoint/2010/main" val="271878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721600" y="173195"/>
            <a:ext cx="3140075"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10906760" y="173195"/>
            <a:ext cx="670560" cy="301752"/>
          </a:xfrm>
        </p:spPr>
        <p:txBody>
          <a:bodyPr/>
          <a:lstStyle/>
          <a:p>
            <a:fld id="{FEA1243F-3000-4347-94A4-FBDEAD3122C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1295400"/>
            <a:ext cx="12192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514475" y="1295400"/>
            <a:ext cx="32512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8333" y="1295400"/>
            <a:ext cx="7034784"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7823200" y="173195"/>
            <a:ext cx="3098928"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10922128" y="173195"/>
            <a:ext cx="67056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6807200" y="3143"/>
            <a:ext cx="53848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622300" y="381198"/>
            <a:ext cx="6184899"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609600" y="1566839"/>
            <a:ext cx="10972800" cy="4572000"/>
          </a:xfrm>
          <a:prstGeom prst="rect">
            <a:avLst/>
          </a:prstGeom>
        </p:spPr>
        <p:txBody>
          <a:bodyPr vert="horz"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823200" y="174117"/>
            <a:ext cx="2949576"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10911840" y="173195"/>
            <a:ext cx="67056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6256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1945" y="4545317"/>
            <a:ext cx="1664613"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3.xml"/><Relationship Id="rId7" Type="http://schemas.openxmlformats.org/officeDocument/2006/relationships/diagramQuickStyle" Target="../diagrams/quickStyle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2.xml"/><Relationship Id="rId11" Type="http://schemas.openxmlformats.org/officeDocument/2006/relationships/image" Target="../media/image21.png"/><Relationship Id="rId5" Type="http://schemas.openxmlformats.org/officeDocument/2006/relationships/diagramData" Target="../diagrams/data2.xml"/><Relationship Id="rId10" Type="http://schemas.openxmlformats.org/officeDocument/2006/relationships/image" Target="../media/image20.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4.xml"/><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1.png"/><Relationship Id="rId3" Type="http://schemas.openxmlformats.org/officeDocument/2006/relationships/slideLayout" Target="../slideLayouts/slideLayout4.xml"/><Relationship Id="rId7" Type="http://schemas.openxmlformats.org/officeDocument/2006/relationships/diagramQuickStyle" Target="../diagrams/quickStyle1.xml"/><Relationship Id="rId12" Type="http://schemas.openxmlformats.org/officeDocument/2006/relationships/image" Target="../media/image2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11" Type="http://schemas.openxmlformats.org/officeDocument/2006/relationships/image" Target="../media/image20.png"/><Relationship Id="rId5" Type="http://schemas.openxmlformats.org/officeDocument/2006/relationships/diagramData" Target="../diagrams/data1.xml"/><Relationship Id="rId10" Type="http://schemas.openxmlformats.org/officeDocument/2006/relationships/image" Target="../media/image28.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4.xml"/><Relationship Id="rId7" Type="http://schemas.openxmlformats.org/officeDocument/2006/relationships/image" Target="../media/image32.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1.png"/><Relationship Id="rId11" Type="http://schemas.openxmlformats.org/officeDocument/2006/relationships/image" Target="../media/image21.png"/><Relationship Id="rId5" Type="http://schemas.openxmlformats.org/officeDocument/2006/relationships/image" Target="../media/image30.jpeg"/><Relationship Id="rId10" Type="http://schemas.openxmlformats.org/officeDocument/2006/relationships/image" Target="../media/image20.png"/><Relationship Id="rId4" Type="http://schemas.openxmlformats.org/officeDocument/2006/relationships/notesSlide" Target="../notesSlides/notesSlide9.xml"/><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6456040" y="332656"/>
            <a:ext cx="5326856" cy="2361681"/>
          </a:xfrm>
        </p:spPr>
        <p:txBody>
          <a:bodyPr/>
          <a:lstStyle/>
          <a:p>
            <a:r>
              <a:rPr lang="en-US" dirty="0"/>
              <a:t>Analysis of Rubik’s Cube Solving Algorithms</a:t>
            </a:r>
            <a:endParaRPr lang="en-US" b="0" dirty="0"/>
          </a:p>
        </p:txBody>
      </p:sp>
      <p:sp>
        <p:nvSpPr>
          <p:cNvPr id="3" name="Rectangle 2"/>
          <p:cNvSpPr>
            <a:spLocks noGrp="1"/>
          </p:cNvSpPr>
          <p:nvPr>
            <p:ph type="subTitle" idx="1"/>
          </p:nvPr>
        </p:nvSpPr>
        <p:spPr>
          <a:xfrm>
            <a:off x="9119592" y="3645024"/>
            <a:ext cx="2663304" cy="2160240"/>
          </a:xfrm>
        </p:spPr>
        <p:txBody>
          <a:bodyPr>
            <a:normAutofit/>
          </a:bodyPr>
          <a:lstStyle/>
          <a:p>
            <a:pPr algn="r"/>
            <a:r>
              <a:rPr lang="en-US" dirty="0"/>
              <a:t>Minor Project 1</a:t>
            </a:r>
          </a:p>
          <a:p>
            <a:pPr lvl="0" algn="r"/>
            <a:br>
              <a:rPr lang="en-US" sz="1800" kern="0" dirty="0">
                <a:latin typeface="Times New Roman" panose="02020603050405020304" pitchFamily="18" charset="0"/>
                <a:ea typeface="Times New Roman" panose="02020603050405020304" pitchFamily="18" charset="0"/>
              </a:rPr>
            </a:br>
            <a:r>
              <a:rPr lang="en-US" sz="1800" kern="0" dirty="0">
                <a:latin typeface="Times New Roman" panose="02020603050405020304" pitchFamily="18" charset="0"/>
                <a:ea typeface="Times New Roman" panose="02020603050405020304" pitchFamily="18" charset="0"/>
              </a:rPr>
              <a:t>Garvit Khurana</a:t>
            </a:r>
            <a:br>
              <a:rPr lang="en-US" sz="1800" kern="0" dirty="0">
                <a:latin typeface="Times New Roman" panose="02020603050405020304" pitchFamily="18" charset="0"/>
                <a:ea typeface="Times New Roman" panose="02020603050405020304" pitchFamily="18" charset="0"/>
              </a:rPr>
            </a:br>
            <a:r>
              <a:rPr lang="en-US" sz="1800" kern="0" dirty="0">
                <a:latin typeface="Times New Roman" panose="02020603050405020304" pitchFamily="18" charset="0"/>
                <a:ea typeface="Times New Roman" panose="02020603050405020304" pitchFamily="18" charset="0"/>
              </a:rPr>
              <a:t>Tanya Malhotra</a:t>
            </a:r>
            <a:br>
              <a:rPr lang="en-IN" sz="1800" kern="0" dirty="0">
                <a:latin typeface="Times New Roman" panose="02020603050405020304" pitchFamily="18" charset="0"/>
                <a:ea typeface="Times New Roman" panose="02020603050405020304" pitchFamily="18" charset="0"/>
              </a:rPr>
            </a:br>
            <a:r>
              <a:rPr lang="en-US" sz="1800" kern="0" dirty="0">
                <a:latin typeface="Times New Roman" panose="02020603050405020304" pitchFamily="18" charset="0"/>
                <a:ea typeface="Times New Roman" panose="02020603050405020304" pitchFamily="18" charset="0"/>
              </a:rPr>
              <a:t>Utkarsh Gupta</a:t>
            </a:r>
            <a:br>
              <a:rPr lang="en-IN" sz="1800" kern="0" dirty="0">
                <a:latin typeface="Times New Roman" panose="02020603050405020304" pitchFamily="18" charset="0"/>
                <a:ea typeface="Times New Roman" panose="02020603050405020304" pitchFamily="18" charset="0"/>
              </a:rPr>
            </a:br>
            <a:r>
              <a:rPr lang="en-US" sz="1800" kern="0" dirty="0">
                <a:latin typeface="Times New Roman" panose="02020603050405020304" pitchFamily="18" charset="0"/>
                <a:ea typeface="Times New Roman" panose="02020603050405020304" pitchFamily="18" charset="0"/>
              </a:rPr>
              <a:t>Vanshaj Goel</a:t>
            </a:r>
            <a:endParaRPr lang="en-IN" sz="1800" kern="0" dirty="0">
              <a:latin typeface="Times New Roman" panose="02020603050405020304" pitchFamily="18" charset="0"/>
              <a:ea typeface="Times New Roman" panose="02020603050405020304" pitchFamily="18" charset="0"/>
            </a:endParaRPr>
          </a:p>
        </p:txBody>
      </p:sp>
      <p:pic>
        <p:nvPicPr>
          <p:cNvPr id="4" name="Image2">
            <a:extLst>
              <a:ext uri="{FF2B5EF4-FFF2-40B4-BE49-F238E27FC236}">
                <a16:creationId xmlns:a16="http://schemas.microsoft.com/office/drawing/2014/main" id="{B63A17C3-6BF9-40E7-A096-9F4F10865FD9}"/>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47328" y="5949281"/>
            <a:ext cx="1872208" cy="1011431"/>
          </a:xfrm>
          <a:prstGeom prst="rect">
            <a:avLst/>
          </a:prstGeom>
        </p:spPr>
      </p:pic>
      <p:sp>
        <p:nvSpPr>
          <p:cNvPr id="5" name="TextBox 4">
            <a:extLst>
              <a:ext uri="{FF2B5EF4-FFF2-40B4-BE49-F238E27FC236}">
                <a16:creationId xmlns:a16="http://schemas.microsoft.com/office/drawing/2014/main" id="{592B3B34-74A1-4D4D-A82E-A9EE9D27865D}"/>
              </a:ext>
            </a:extLst>
          </p:cNvPr>
          <p:cNvSpPr txBox="1"/>
          <p:nvPr/>
        </p:nvSpPr>
        <p:spPr>
          <a:xfrm>
            <a:off x="7259936" y="5949281"/>
            <a:ext cx="4522960" cy="369332"/>
          </a:xfrm>
          <a:prstGeom prst="rect">
            <a:avLst/>
          </a:prstGeom>
          <a:noFill/>
        </p:spPr>
        <p:txBody>
          <a:bodyPr wrap="square" rtlCol="0">
            <a:spAutoFit/>
          </a:bodyPr>
          <a:lstStyle/>
          <a:p>
            <a:pPr algn="r"/>
            <a:r>
              <a:rPr lang="en-IN" kern="0" dirty="0">
                <a:solidFill>
                  <a:schemeClr val="bg2">
                    <a:lumMod val="75000"/>
                    <a:lumOff val="25000"/>
                  </a:schemeClr>
                </a:solidFill>
                <a:latin typeface="Times New Roman" panose="02020603050405020304" pitchFamily="18" charset="0"/>
              </a:rPr>
              <a:t>Mentor – Prof. Bikram </a:t>
            </a:r>
            <a:r>
              <a:rPr lang="en-IN" kern="0" dirty="0" err="1">
                <a:solidFill>
                  <a:schemeClr val="bg2">
                    <a:lumMod val="75000"/>
                    <a:lumOff val="25000"/>
                  </a:schemeClr>
                </a:solidFill>
                <a:latin typeface="Times New Roman" panose="02020603050405020304" pitchFamily="18" charset="0"/>
              </a:rPr>
              <a:t>Pratim</a:t>
            </a:r>
            <a:r>
              <a:rPr lang="en-IN" kern="0" dirty="0">
                <a:solidFill>
                  <a:schemeClr val="bg2">
                    <a:lumMod val="75000"/>
                    <a:lumOff val="25000"/>
                  </a:schemeClr>
                </a:solidFill>
                <a:latin typeface="Times New Roman" panose="02020603050405020304" pitchFamily="18" charset="0"/>
              </a:rPr>
              <a:t> </a:t>
            </a:r>
            <a:r>
              <a:rPr lang="en-IN" kern="0" dirty="0" err="1">
                <a:solidFill>
                  <a:schemeClr val="bg2">
                    <a:lumMod val="75000"/>
                    <a:lumOff val="25000"/>
                  </a:schemeClr>
                </a:solidFill>
                <a:latin typeface="Times New Roman" panose="02020603050405020304" pitchFamily="18" charset="0"/>
              </a:rPr>
              <a:t>Bhuyan</a:t>
            </a:r>
            <a:endParaRPr lang="en-IN" kern="0" dirty="0">
              <a:solidFill>
                <a:schemeClr val="bg2">
                  <a:lumMod val="75000"/>
                  <a:lumOff val="25000"/>
                </a:schemeClr>
              </a:solidFill>
              <a:latin typeface="Times New Roman" panose="02020603050405020304" pitchFamily="18" charset="0"/>
            </a:endParaRPr>
          </a:p>
        </p:txBody>
      </p:sp>
      <p:pic>
        <p:nvPicPr>
          <p:cNvPr id="6" name="Tanya6">
            <a:hlinkClick r:id="" action="ppaction://media"/>
            <a:extLst>
              <a:ext uri="{FF2B5EF4-FFF2-40B4-BE49-F238E27FC236}">
                <a16:creationId xmlns:a16="http://schemas.microsoft.com/office/drawing/2014/main" id="{D3B728BC-5A86-43F1-9FCD-6F78AD7F1FD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633095" y="6347527"/>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9000">
        <p:fade/>
      </p:transition>
    </mc:Choice>
    <mc:Fallback xmlns="">
      <p:transition spd="med" advClick="0"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Proposed Method</a:t>
            </a:r>
          </a:p>
        </p:txBody>
      </p:sp>
      <p:sp>
        <p:nvSpPr>
          <p:cNvPr id="7" name="TextBox 6">
            <a:extLst>
              <a:ext uri="{FF2B5EF4-FFF2-40B4-BE49-F238E27FC236}">
                <a16:creationId xmlns:a16="http://schemas.microsoft.com/office/drawing/2014/main" id="{9D67F66D-4E62-46F1-82A2-5E646AED297F}"/>
              </a:ext>
            </a:extLst>
          </p:cNvPr>
          <p:cNvSpPr txBox="1"/>
          <p:nvPr/>
        </p:nvSpPr>
        <p:spPr>
          <a:xfrm>
            <a:off x="767408" y="1340768"/>
            <a:ext cx="6184899" cy="523220"/>
          </a:xfrm>
          <a:prstGeom prst="rect">
            <a:avLst/>
          </a:prstGeom>
          <a:noFill/>
        </p:spPr>
        <p:txBody>
          <a:bodyPr wrap="square" rtlCol="0">
            <a:spAutoFit/>
          </a:bodyPr>
          <a:lstStyle/>
          <a:p>
            <a:r>
              <a:rPr lang="en-IN" sz="2800" u="sng" dirty="0">
                <a:solidFill>
                  <a:schemeClr val="tx1">
                    <a:lumMod val="50000"/>
                  </a:schemeClr>
                </a:solidFill>
              </a:rPr>
              <a:t>Representation of cube</a:t>
            </a:r>
          </a:p>
        </p:txBody>
      </p:sp>
      <p:pic>
        <p:nvPicPr>
          <p:cNvPr id="9" name="Picture 8">
            <a:extLst>
              <a:ext uri="{FF2B5EF4-FFF2-40B4-BE49-F238E27FC236}">
                <a16:creationId xmlns:a16="http://schemas.microsoft.com/office/drawing/2014/main" id="{55DE5CDE-D565-48BB-8BF5-82068568A864}"/>
              </a:ext>
            </a:extLst>
          </p:cNvPr>
          <p:cNvPicPr>
            <a:picLocks noChangeAspect="1"/>
          </p:cNvPicPr>
          <p:nvPr/>
        </p:nvPicPr>
        <p:blipFill>
          <a:blip r:embed="rId5"/>
          <a:stretch>
            <a:fillRect/>
          </a:stretch>
        </p:blipFill>
        <p:spPr>
          <a:xfrm>
            <a:off x="864180" y="1908852"/>
            <a:ext cx="6378400" cy="4832515"/>
          </a:xfrm>
          <a:prstGeom prst="rect">
            <a:avLst/>
          </a:prstGeom>
        </p:spPr>
      </p:pic>
      <p:graphicFrame>
        <p:nvGraphicFramePr>
          <p:cNvPr id="10" name="Table 10">
            <a:extLst>
              <a:ext uri="{FF2B5EF4-FFF2-40B4-BE49-F238E27FC236}">
                <a16:creationId xmlns:a16="http://schemas.microsoft.com/office/drawing/2014/main" id="{6CF56962-2D5E-48FA-90B9-BF435E78E450}"/>
              </a:ext>
            </a:extLst>
          </p:cNvPr>
          <p:cNvGraphicFramePr>
            <a:graphicFrameLocks noGrp="1"/>
          </p:cNvGraphicFramePr>
          <p:nvPr>
            <p:extLst>
              <p:ext uri="{D42A27DB-BD31-4B8C-83A1-F6EECF244321}">
                <p14:modId xmlns:p14="http://schemas.microsoft.com/office/powerpoint/2010/main" val="1572745483"/>
              </p:ext>
            </p:extLst>
          </p:nvPr>
        </p:nvGraphicFramePr>
        <p:xfrm>
          <a:off x="8240059" y="1908852"/>
          <a:ext cx="2671781" cy="3528390"/>
        </p:xfrm>
        <a:graphic>
          <a:graphicData uri="http://schemas.openxmlformats.org/drawingml/2006/table">
            <a:tbl>
              <a:tblPr bandRow="1">
                <a:tableStyleId>{5C22544A-7EE6-4342-B048-85BDC9FD1C3A}</a:tableStyleId>
              </a:tblPr>
              <a:tblGrid>
                <a:gridCol w="1279998">
                  <a:extLst>
                    <a:ext uri="{9D8B030D-6E8A-4147-A177-3AD203B41FA5}">
                      <a16:colId xmlns:a16="http://schemas.microsoft.com/office/drawing/2014/main" val="970784454"/>
                    </a:ext>
                  </a:extLst>
                </a:gridCol>
                <a:gridCol w="1391783">
                  <a:extLst>
                    <a:ext uri="{9D8B030D-6E8A-4147-A177-3AD203B41FA5}">
                      <a16:colId xmlns:a16="http://schemas.microsoft.com/office/drawing/2014/main" val="1012386184"/>
                    </a:ext>
                  </a:extLst>
                </a:gridCol>
              </a:tblGrid>
              <a:tr h="588065">
                <a:tc>
                  <a:txBody>
                    <a:bodyPr/>
                    <a:lstStyle/>
                    <a:p>
                      <a:pPr algn="ctr"/>
                      <a:r>
                        <a:rPr lang="en-IN" dirty="0"/>
                        <a:t>Red</a:t>
                      </a:r>
                    </a:p>
                  </a:txBody>
                  <a:tcPr anchor="ctr">
                    <a:solidFill>
                      <a:schemeClr val="accent6">
                        <a:lumMod val="75000"/>
                      </a:schemeClr>
                    </a:solidFill>
                  </a:tcPr>
                </a:tc>
                <a:tc>
                  <a:txBody>
                    <a:bodyPr/>
                    <a:lstStyle/>
                    <a:p>
                      <a:pPr algn="ctr"/>
                      <a:r>
                        <a:rPr lang="en-IN" dirty="0"/>
                        <a:t>0</a:t>
                      </a:r>
                    </a:p>
                  </a:txBody>
                  <a:tcPr anchor="ctr">
                    <a:solidFill>
                      <a:schemeClr val="accent6">
                        <a:lumMod val="75000"/>
                      </a:schemeClr>
                    </a:solidFill>
                  </a:tcPr>
                </a:tc>
                <a:extLst>
                  <a:ext uri="{0D108BD9-81ED-4DB2-BD59-A6C34878D82A}">
                    <a16:rowId xmlns:a16="http://schemas.microsoft.com/office/drawing/2014/main" val="2426927447"/>
                  </a:ext>
                </a:extLst>
              </a:tr>
              <a:tr h="588065">
                <a:tc>
                  <a:txBody>
                    <a:bodyPr/>
                    <a:lstStyle/>
                    <a:p>
                      <a:pPr algn="ctr"/>
                      <a:r>
                        <a:rPr lang="en-IN" dirty="0"/>
                        <a:t>Blue</a:t>
                      </a:r>
                    </a:p>
                  </a:txBody>
                  <a:tcPr anchor="ctr">
                    <a:solidFill>
                      <a:srgbClr val="0070C0"/>
                    </a:solidFill>
                  </a:tcPr>
                </a:tc>
                <a:tc>
                  <a:txBody>
                    <a:bodyPr/>
                    <a:lstStyle/>
                    <a:p>
                      <a:pPr algn="ctr"/>
                      <a:r>
                        <a:rPr lang="en-IN" dirty="0"/>
                        <a:t>1</a:t>
                      </a:r>
                    </a:p>
                  </a:txBody>
                  <a:tcPr anchor="ctr">
                    <a:solidFill>
                      <a:srgbClr val="0070C0"/>
                    </a:solidFill>
                  </a:tcPr>
                </a:tc>
                <a:extLst>
                  <a:ext uri="{0D108BD9-81ED-4DB2-BD59-A6C34878D82A}">
                    <a16:rowId xmlns:a16="http://schemas.microsoft.com/office/drawing/2014/main" val="1555420299"/>
                  </a:ext>
                </a:extLst>
              </a:tr>
              <a:tr h="588065">
                <a:tc>
                  <a:txBody>
                    <a:bodyPr/>
                    <a:lstStyle/>
                    <a:p>
                      <a:pPr algn="ctr"/>
                      <a:r>
                        <a:rPr lang="en-IN" dirty="0"/>
                        <a:t>Yellow</a:t>
                      </a:r>
                    </a:p>
                  </a:txBody>
                  <a:tcPr anchor="ctr">
                    <a:solidFill>
                      <a:srgbClr val="FFFF00"/>
                    </a:solidFill>
                  </a:tcPr>
                </a:tc>
                <a:tc>
                  <a:txBody>
                    <a:bodyPr/>
                    <a:lstStyle/>
                    <a:p>
                      <a:pPr algn="ctr"/>
                      <a:r>
                        <a:rPr lang="en-IN" dirty="0"/>
                        <a:t>2</a:t>
                      </a:r>
                    </a:p>
                  </a:txBody>
                  <a:tcPr anchor="ctr">
                    <a:solidFill>
                      <a:srgbClr val="FFFF00"/>
                    </a:solidFill>
                  </a:tcPr>
                </a:tc>
                <a:extLst>
                  <a:ext uri="{0D108BD9-81ED-4DB2-BD59-A6C34878D82A}">
                    <a16:rowId xmlns:a16="http://schemas.microsoft.com/office/drawing/2014/main" val="257965869"/>
                  </a:ext>
                </a:extLst>
              </a:tr>
              <a:tr h="588065">
                <a:tc>
                  <a:txBody>
                    <a:bodyPr/>
                    <a:lstStyle/>
                    <a:p>
                      <a:pPr algn="ctr"/>
                      <a:r>
                        <a:rPr lang="en-IN" dirty="0"/>
                        <a:t>Green</a:t>
                      </a:r>
                    </a:p>
                  </a:txBody>
                  <a:tcPr anchor="ctr">
                    <a:solidFill>
                      <a:srgbClr val="00B050"/>
                    </a:solidFill>
                  </a:tcPr>
                </a:tc>
                <a:tc>
                  <a:txBody>
                    <a:bodyPr/>
                    <a:lstStyle/>
                    <a:p>
                      <a:pPr algn="ctr"/>
                      <a:r>
                        <a:rPr lang="en-IN" dirty="0"/>
                        <a:t>3</a:t>
                      </a:r>
                    </a:p>
                  </a:txBody>
                  <a:tcPr anchor="ctr">
                    <a:solidFill>
                      <a:srgbClr val="00B050"/>
                    </a:solidFill>
                  </a:tcPr>
                </a:tc>
                <a:extLst>
                  <a:ext uri="{0D108BD9-81ED-4DB2-BD59-A6C34878D82A}">
                    <a16:rowId xmlns:a16="http://schemas.microsoft.com/office/drawing/2014/main" val="240310043"/>
                  </a:ext>
                </a:extLst>
              </a:tr>
              <a:tr h="588065">
                <a:tc>
                  <a:txBody>
                    <a:bodyPr/>
                    <a:lstStyle/>
                    <a:p>
                      <a:pPr algn="ctr"/>
                      <a:r>
                        <a:rPr lang="en-IN" dirty="0"/>
                        <a:t>White</a:t>
                      </a:r>
                    </a:p>
                  </a:txBody>
                  <a:tcPr anchor="ctr">
                    <a:solidFill>
                      <a:schemeClr val="tx1"/>
                    </a:solidFill>
                  </a:tcPr>
                </a:tc>
                <a:tc>
                  <a:txBody>
                    <a:bodyPr/>
                    <a:lstStyle/>
                    <a:p>
                      <a:pPr algn="ctr"/>
                      <a:r>
                        <a:rPr lang="en-IN" dirty="0"/>
                        <a:t>4</a:t>
                      </a:r>
                    </a:p>
                  </a:txBody>
                  <a:tcPr anchor="ctr">
                    <a:solidFill>
                      <a:schemeClr val="tx1"/>
                    </a:solidFill>
                  </a:tcPr>
                </a:tc>
                <a:extLst>
                  <a:ext uri="{0D108BD9-81ED-4DB2-BD59-A6C34878D82A}">
                    <a16:rowId xmlns:a16="http://schemas.microsoft.com/office/drawing/2014/main" val="1930397608"/>
                  </a:ext>
                </a:extLst>
              </a:tr>
              <a:tr h="588065">
                <a:tc>
                  <a:txBody>
                    <a:bodyPr/>
                    <a:lstStyle/>
                    <a:p>
                      <a:pPr algn="ctr"/>
                      <a:r>
                        <a:rPr lang="en-IN" dirty="0"/>
                        <a:t>Orange</a:t>
                      </a:r>
                    </a:p>
                  </a:txBody>
                  <a:tcPr anchor="ctr">
                    <a:solidFill>
                      <a:schemeClr val="accent2"/>
                    </a:solidFill>
                  </a:tcPr>
                </a:tc>
                <a:tc>
                  <a:txBody>
                    <a:bodyPr/>
                    <a:lstStyle/>
                    <a:p>
                      <a:pPr algn="ctr"/>
                      <a:r>
                        <a:rPr lang="en-IN" dirty="0"/>
                        <a:t>5</a:t>
                      </a:r>
                    </a:p>
                  </a:txBody>
                  <a:tcPr anchor="ctr">
                    <a:solidFill>
                      <a:schemeClr val="accent2"/>
                    </a:solidFill>
                  </a:tcPr>
                </a:tc>
                <a:extLst>
                  <a:ext uri="{0D108BD9-81ED-4DB2-BD59-A6C34878D82A}">
                    <a16:rowId xmlns:a16="http://schemas.microsoft.com/office/drawing/2014/main" val="1705143332"/>
                  </a:ext>
                </a:extLst>
              </a:tr>
            </a:tbl>
          </a:graphicData>
        </a:graphic>
      </p:graphicFrame>
      <p:sp>
        <p:nvSpPr>
          <p:cNvPr id="11" name="TextBox 10">
            <a:extLst>
              <a:ext uri="{FF2B5EF4-FFF2-40B4-BE49-F238E27FC236}">
                <a16:creationId xmlns:a16="http://schemas.microsoft.com/office/drawing/2014/main" id="{B2BD806C-23C4-4B51-B07A-BA6B4636F0C3}"/>
              </a:ext>
            </a:extLst>
          </p:cNvPr>
          <p:cNvSpPr txBox="1"/>
          <p:nvPr/>
        </p:nvSpPr>
        <p:spPr>
          <a:xfrm>
            <a:off x="767408" y="2060848"/>
            <a:ext cx="1587529" cy="369332"/>
          </a:xfrm>
          <a:prstGeom prst="rect">
            <a:avLst/>
          </a:prstGeom>
          <a:noFill/>
        </p:spPr>
        <p:txBody>
          <a:bodyPr wrap="square" rtlCol="0">
            <a:spAutoFit/>
          </a:bodyPr>
          <a:lstStyle/>
          <a:p>
            <a:r>
              <a:rPr lang="en-IN" dirty="0">
                <a:solidFill>
                  <a:schemeClr val="bg1">
                    <a:lumMod val="95000"/>
                    <a:lumOff val="5000"/>
                  </a:schemeClr>
                </a:solidFill>
              </a:rPr>
              <a:t>Array[6][3][3]</a:t>
            </a:r>
          </a:p>
        </p:txBody>
      </p:sp>
      <p:pic>
        <p:nvPicPr>
          <p:cNvPr id="12" name="Image2">
            <a:extLst>
              <a:ext uri="{FF2B5EF4-FFF2-40B4-BE49-F238E27FC236}">
                <a16:creationId xmlns:a16="http://schemas.microsoft.com/office/drawing/2014/main" id="{D323ED88-B464-4B4E-BBE5-B419C687C316}"/>
              </a:ext>
            </a:extLst>
          </p:cNvPr>
          <p:cNvPicPr/>
          <p:nvPr/>
        </p:nvPicPr>
        <p:blipFill>
          <a:blip r:embed="rId6"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3" name="Slide Number Placeholder 5">
            <a:extLst>
              <a:ext uri="{FF2B5EF4-FFF2-40B4-BE49-F238E27FC236}">
                <a16:creationId xmlns:a16="http://schemas.microsoft.com/office/drawing/2014/main" id="{00C3EB7D-5FFB-46F6-BC88-634E429D36E3}"/>
              </a:ext>
            </a:extLst>
          </p:cNvPr>
          <p:cNvSpPr>
            <a:spLocks noGrp="1"/>
          </p:cNvSpPr>
          <p:nvPr>
            <p:ph type="sldNum" sz="quarter" idx="11"/>
          </p:nvPr>
        </p:nvSpPr>
        <p:spPr>
          <a:xfrm>
            <a:off x="7392144" y="235238"/>
            <a:ext cx="382528" cy="301752"/>
          </a:xfrm>
        </p:spPr>
        <p:txBody>
          <a:bodyPr/>
          <a:lstStyle/>
          <a:p>
            <a:fld id="{FEA1243F-3000-4347-94A4-FBDEAD3122CB}" type="slidenum">
              <a:rPr lang="en-US" b="0" smtClean="0"/>
              <a:pPr/>
              <a:t>10</a:t>
            </a:fld>
            <a:endParaRPr lang="en-US" b="0" dirty="0"/>
          </a:p>
        </p:txBody>
      </p:sp>
      <p:pic>
        <p:nvPicPr>
          <p:cNvPr id="3" name="Proposed Method 3">
            <a:hlinkClick r:id="" action="ppaction://media"/>
            <a:extLst>
              <a:ext uri="{FF2B5EF4-FFF2-40B4-BE49-F238E27FC236}">
                <a16:creationId xmlns:a16="http://schemas.microsoft.com/office/drawing/2014/main" id="{C4A655C1-477B-4A75-8300-FD91EF782F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9550" y="6335367"/>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750" fill="hold"/>
                                        <p:tgtEl>
                                          <p:spTgt spid="3"/>
                                        </p:tgtEl>
                                      </p:cBhvr>
                                    </p:cmd>
                                  </p:childTnLst>
                                </p:cTn>
                              </p:par>
                              <p:par>
                                <p:cTn id="7" presetID="10" presetClass="entr" presetSubtype="0" fill="hold" nodeType="withEffect">
                                  <p:stCondLst>
                                    <p:cond delay="1910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Proposed Method</a:t>
            </a:r>
          </a:p>
        </p:txBody>
      </p:sp>
      <p:graphicFrame>
        <p:nvGraphicFramePr>
          <p:cNvPr id="13" name="Content Placeholder 3" descr="list smart graphic design 02">
            <a:extLst>
              <a:ext uri="{FF2B5EF4-FFF2-40B4-BE49-F238E27FC236}">
                <a16:creationId xmlns:a16="http://schemas.microsoft.com/office/drawing/2014/main" id="{30421A9E-2B2A-4E9D-91A9-AE18C6EAA5AE}"/>
              </a:ext>
            </a:extLst>
          </p:cNvPr>
          <p:cNvGraphicFramePr>
            <a:graphicFrameLocks noGrp="1"/>
          </p:cNvGraphicFramePr>
          <p:nvPr>
            <p:ph idx="1"/>
            <p:extLst>
              <p:ext uri="{D42A27DB-BD31-4B8C-83A1-F6EECF244321}">
                <p14:modId xmlns:p14="http://schemas.microsoft.com/office/powerpoint/2010/main" val="2917137403"/>
              </p:ext>
            </p:extLst>
          </p:nvPr>
        </p:nvGraphicFramePr>
        <p:xfrm>
          <a:off x="839416" y="1484784"/>
          <a:ext cx="10513168" cy="4373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Image2">
            <a:extLst>
              <a:ext uri="{FF2B5EF4-FFF2-40B4-BE49-F238E27FC236}">
                <a16:creationId xmlns:a16="http://schemas.microsoft.com/office/drawing/2014/main" id="{1DAF3749-381D-4D25-AAD5-50A66B2DE953}"/>
              </a:ext>
            </a:extLst>
          </p:cNvPr>
          <p:cNvPicPr/>
          <p:nvPr/>
        </p:nvPicPr>
        <p:blipFill>
          <a:blip r:embed="rId10"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6" name="Slide Number Placeholder 5">
            <a:extLst>
              <a:ext uri="{FF2B5EF4-FFF2-40B4-BE49-F238E27FC236}">
                <a16:creationId xmlns:a16="http://schemas.microsoft.com/office/drawing/2014/main" id="{59180714-EC52-430F-8A9B-E7C9DCA80B20}"/>
              </a:ext>
            </a:extLst>
          </p:cNvPr>
          <p:cNvSpPr>
            <a:spLocks noGrp="1"/>
          </p:cNvSpPr>
          <p:nvPr>
            <p:ph type="sldNum" sz="quarter" idx="11"/>
          </p:nvPr>
        </p:nvSpPr>
        <p:spPr>
          <a:xfrm>
            <a:off x="7392144" y="235238"/>
            <a:ext cx="382528" cy="301752"/>
          </a:xfrm>
        </p:spPr>
        <p:txBody>
          <a:bodyPr/>
          <a:lstStyle/>
          <a:p>
            <a:fld id="{FEA1243F-3000-4347-94A4-FBDEAD3122CB}" type="slidenum">
              <a:rPr lang="en-US" b="0" smtClean="0"/>
              <a:pPr/>
              <a:t>11</a:t>
            </a:fld>
            <a:endParaRPr lang="en-US" b="0" dirty="0"/>
          </a:p>
        </p:txBody>
      </p:sp>
      <p:pic>
        <p:nvPicPr>
          <p:cNvPr id="3" name="Proposed Method 4">
            <a:hlinkClick r:id="" action="ppaction://media"/>
            <a:extLst>
              <a:ext uri="{FF2B5EF4-FFF2-40B4-BE49-F238E27FC236}">
                <a16:creationId xmlns:a16="http://schemas.microsoft.com/office/drawing/2014/main" id="{75302F8A-0FFD-4DAF-BB64-6D4823DB638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9550" y="6335367"/>
            <a:ext cx="552450" cy="552450"/>
          </a:xfrm>
          <a:prstGeom prst="rect">
            <a:avLst/>
          </a:prstGeom>
        </p:spPr>
      </p:pic>
    </p:spTree>
    <p:extLst>
      <p:ext uri="{BB962C8B-B14F-4D97-AF65-F5344CB8AC3E}">
        <p14:creationId xmlns:p14="http://schemas.microsoft.com/office/powerpoint/2010/main" val="2398296495"/>
      </p:ext>
    </p:extLst>
  </p:cSld>
  <p:clrMapOvr>
    <a:masterClrMapping/>
  </p:clrMapOvr>
  <mc:AlternateContent xmlns:mc="http://schemas.openxmlformats.org/markup-compatibility/2006" xmlns:p14="http://schemas.microsoft.com/office/powerpoint/2010/main">
    <mc:Choice Requires="p14">
      <p:transition spd="med" p14:dur="700" advClick="0" advTm="44000">
        <p:fade/>
      </p:transition>
    </mc:Choice>
    <mc:Fallback xmlns="">
      <p:transition spd="med" advClick="0" advTm="4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2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Methodology</a:t>
            </a:r>
          </a:p>
        </p:txBody>
      </p:sp>
      <p:grpSp>
        <p:nvGrpSpPr>
          <p:cNvPr id="8" name="Group 7">
            <a:extLst>
              <a:ext uri="{FF2B5EF4-FFF2-40B4-BE49-F238E27FC236}">
                <a16:creationId xmlns:a16="http://schemas.microsoft.com/office/drawing/2014/main" id="{A8D969EA-CBCE-4104-8B14-8A57EBCC81D9}"/>
              </a:ext>
              <a:ext uri="{C183D7F6-B498-43B3-948B-1728B52AA6E4}">
                <adec:decorative xmlns:adec="http://schemas.microsoft.com/office/drawing/2017/decorative" val="1"/>
              </a:ext>
            </a:extLst>
          </p:cNvPr>
          <p:cNvGrpSpPr/>
          <p:nvPr/>
        </p:nvGrpSpPr>
        <p:grpSpPr>
          <a:xfrm>
            <a:off x="4007768" y="1700808"/>
            <a:ext cx="4465673" cy="667191"/>
            <a:chOff x="0" y="1554"/>
            <a:chExt cx="8229600" cy="1287736"/>
          </a:xfrm>
          <a:solidFill>
            <a:schemeClr val="accent4"/>
          </a:solidFill>
        </p:grpSpPr>
        <p:sp>
          <p:nvSpPr>
            <p:cNvPr id="9" name="Callout: Up Arrow 8">
              <a:extLst>
                <a:ext uri="{FF2B5EF4-FFF2-40B4-BE49-F238E27FC236}">
                  <a16:creationId xmlns:a16="http://schemas.microsoft.com/office/drawing/2014/main" id="{E5AC3C62-030C-4807-9CAC-FD79B24C26C6}"/>
                </a:ext>
                <a:ext uri="{C183D7F6-B498-43B3-948B-1728B52AA6E4}">
                  <adec:decorative xmlns:adec="http://schemas.microsoft.com/office/drawing/2017/decorative" val="1"/>
                </a:ext>
              </a:extLst>
            </p:cNvPr>
            <p:cNvSpPr/>
            <p:nvPr/>
          </p:nvSpPr>
          <p:spPr>
            <a:xfrm rot="10800000">
              <a:off x="0" y="27492"/>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Callout: Up Arrow 16">
              <a:extLst>
                <a:ext uri="{FF2B5EF4-FFF2-40B4-BE49-F238E27FC236}">
                  <a16:creationId xmlns:a16="http://schemas.microsoft.com/office/drawing/2014/main" id="{A78655BB-4957-4C1C-86B9-613B7E535059}"/>
                </a:ext>
              </a:extLst>
            </p:cNvPr>
            <p:cNvSpPr txBox="1"/>
            <p:nvPr/>
          </p:nvSpPr>
          <p:spPr>
            <a:xfrm>
              <a:off x="0" y="1554"/>
              <a:ext cx="8229600" cy="819878"/>
            </a:xfrm>
            <a:prstGeom prst="rect">
              <a:avLst/>
            </a:prstGeom>
            <a:solidFill>
              <a:schemeClr val="accent2">
                <a:lumMod val="40000"/>
                <a:lumOff val="60000"/>
              </a:schemeClr>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dirty="0">
                  <a:solidFill>
                    <a:schemeClr val="bg1"/>
                  </a:solidFill>
                </a:rPr>
                <a:t>Study the working of all the algorithms</a:t>
              </a:r>
              <a:endParaRPr lang="en-US" sz="1500" kern="1200" dirty="0">
                <a:solidFill>
                  <a:schemeClr val="bg1"/>
                </a:solidFill>
              </a:endParaRPr>
            </a:p>
          </p:txBody>
        </p:sp>
      </p:grpSp>
      <p:grpSp>
        <p:nvGrpSpPr>
          <p:cNvPr id="11" name="Group 10">
            <a:extLst>
              <a:ext uri="{FF2B5EF4-FFF2-40B4-BE49-F238E27FC236}">
                <a16:creationId xmlns:a16="http://schemas.microsoft.com/office/drawing/2014/main" id="{6823058A-0143-45EC-8F89-16EA71C13543}"/>
              </a:ext>
              <a:ext uri="{C183D7F6-B498-43B3-948B-1728B52AA6E4}">
                <adec:decorative xmlns:adec="http://schemas.microsoft.com/office/drawing/2017/decorative" val="1"/>
              </a:ext>
            </a:extLst>
          </p:cNvPr>
          <p:cNvGrpSpPr/>
          <p:nvPr/>
        </p:nvGrpSpPr>
        <p:grpSpPr>
          <a:xfrm>
            <a:off x="4029236" y="2456902"/>
            <a:ext cx="4465673" cy="662614"/>
            <a:chOff x="-1339948" y="1251046"/>
            <a:chExt cx="10909496" cy="1278902"/>
          </a:xfrm>
          <a:solidFill>
            <a:schemeClr val="accent2">
              <a:lumMod val="40000"/>
              <a:lumOff val="60000"/>
            </a:schemeClr>
          </a:solidFill>
        </p:grpSpPr>
        <p:sp>
          <p:nvSpPr>
            <p:cNvPr id="12" name="Callout: Up Arrow 11">
              <a:extLst>
                <a:ext uri="{FF2B5EF4-FFF2-40B4-BE49-F238E27FC236}">
                  <a16:creationId xmlns:a16="http://schemas.microsoft.com/office/drawing/2014/main" id="{CAD3BE2D-984C-4597-884F-88146514584A}"/>
                </a:ext>
                <a:ext uri="{C183D7F6-B498-43B3-948B-1728B52AA6E4}">
                  <adec:decorative xmlns:adec="http://schemas.microsoft.com/office/drawing/2017/decorative" val="1"/>
                </a:ext>
              </a:extLst>
            </p:cNvPr>
            <p:cNvSpPr/>
            <p:nvPr/>
          </p:nvSpPr>
          <p:spPr>
            <a:xfrm rot="10800000">
              <a:off x="-111145" y="1268150"/>
              <a:ext cx="8229599"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allout: Up Arrow 14">
              <a:extLst>
                <a:ext uri="{FF2B5EF4-FFF2-40B4-BE49-F238E27FC236}">
                  <a16:creationId xmlns:a16="http://schemas.microsoft.com/office/drawing/2014/main" id="{2CBF531C-598A-486E-9368-CB334A742937}"/>
                </a:ext>
              </a:extLst>
            </p:cNvPr>
            <p:cNvSpPr txBox="1"/>
            <p:nvPr/>
          </p:nvSpPr>
          <p:spPr>
            <a:xfrm>
              <a:off x="-1339948" y="1251046"/>
              <a:ext cx="10909496"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Write the code of all algorithms</a:t>
              </a:r>
            </a:p>
          </p:txBody>
        </p:sp>
      </p:grpSp>
      <p:grpSp>
        <p:nvGrpSpPr>
          <p:cNvPr id="14" name="Group 13">
            <a:extLst>
              <a:ext uri="{FF2B5EF4-FFF2-40B4-BE49-F238E27FC236}">
                <a16:creationId xmlns:a16="http://schemas.microsoft.com/office/drawing/2014/main" id="{BF68392D-D2EB-432E-8AA4-B1279F956C79}"/>
              </a:ext>
              <a:ext uri="{C183D7F6-B498-43B3-948B-1728B52AA6E4}">
                <adec:decorative xmlns:adec="http://schemas.microsoft.com/office/drawing/2017/decorative" val="1"/>
              </a:ext>
            </a:extLst>
          </p:cNvPr>
          <p:cNvGrpSpPr/>
          <p:nvPr/>
        </p:nvGrpSpPr>
        <p:grpSpPr>
          <a:xfrm>
            <a:off x="4007768" y="3339619"/>
            <a:ext cx="4465673" cy="663253"/>
            <a:chOff x="-802855" y="2517449"/>
            <a:chExt cx="10673474" cy="1280135"/>
          </a:xfrm>
          <a:solidFill>
            <a:schemeClr val="accent4">
              <a:lumMod val="50000"/>
            </a:schemeClr>
          </a:solidFill>
        </p:grpSpPr>
        <p:sp>
          <p:nvSpPr>
            <p:cNvPr id="15" name="Callout: Up Arrow 14">
              <a:extLst>
                <a:ext uri="{FF2B5EF4-FFF2-40B4-BE49-F238E27FC236}">
                  <a16:creationId xmlns:a16="http://schemas.microsoft.com/office/drawing/2014/main" id="{D1618084-21D9-408F-BCDF-AEB8C24A370A}"/>
                </a:ext>
                <a:ext uri="{C183D7F6-B498-43B3-948B-1728B52AA6E4}">
                  <adec:decorative xmlns:adec="http://schemas.microsoft.com/office/drawing/2017/decorative" val="1"/>
                </a:ext>
              </a:extLst>
            </p:cNvPr>
            <p:cNvSpPr/>
            <p:nvPr/>
          </p:nvSpPr>
          <p:spPr>
            <a:xfrm rot="10800000">
              <a:off x="310341" y="2535786"/>
              <a:ext cx="8229600" cy="1261798"/>
            </a:xfrm>
            <a:prstGeom prst="upArrowCallou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allout: Up Arrow 12">
              <a:extLst>
                <a:ext uri="{FF2B5EF4-FFF2-40B4-BE49-F238E27FC236}">
                  <a16:creationId xmlns:a16="http://schemas.microsoft.com/office/drawing/2014/main" id="{00854795-4352-41D7-83AC-BCC1C1326B33}"/>
                </a:ext>
              </a:extLst>
            </p:cNvPr>
            <p:cNvSpPr txBox="1"/>
            <p:nvPr/>
          </p:nvSpPr>
          <p:spPr>
            <a:xfrm>
              <a:off x="-802855" y="2517449"/>
              <a:ext cx="10673474" cy="819878"/>
            </a:xfrm>
            <a:prstGeom prst="rect">
              <a:avLst/>
            </a:prstGeom>
            <a:solidFill>
              <a:schemeClr val="accent1">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ea typeface="+mn-ea"/>
                  <a:cs typeface="+mn-cs"/>
                </a:rPr>
                <a:t>Study and code Markov-Chain algorithm</a:t>
              </a:r>
              <a:endParaRPr lang="en-US" sz="1500" kern="1200" dirty="0">
                <a:solidFill>
                  <a:schemeClr val="bg1"/>
                </a:solidFill>
              </a:endParaRPr>
            </a:p>
          </p:txBody>
        </p:sp>
      </p:grpSp>
      <p:grpSp>
        <p:nvGrpSpPr>
          <p:cNvPr id="17" name="Group 16">
            <a:extLst>
              <a:ext uri="{FF2B5EF4-FFF2-40B4-BE49-F238E27FC236}">
                <a16:creationId xmlns:a16="http://schemas.microsoft.com/office/drawing/2014/main" id="{E994A574-2F2A-452F-A58D-83299EEEE17C}"/>
              </a:ext>
              <a:ext uri="{C183D7F6-B498-43B3-948B-1728B52AA6E4}">
                <adec:decorative xmlns:adec="http://schemas.microsoft.com/office/drawing/2017/decorative" val="1"/>
              </a:ext>
            </a:extLst>
          </p:cNvPr>
          <p:cNvGrpSpPr/>
          <p:nvPr/>
        </p:nvGrpSpPr>
        <p:grpSpPr>
          <a:xfrm>
            <a:off x="3983741" y="5659239"/>
            <a:ext cx="4465673" cy="425066"/>
            <a:chOff x="0" y="3750030"/>
            <a:chExt cx="8229600" cy="820415"/>
          </a:xfrm>
          <a:solidFill>
            <a:schemeClr val="accent4">
              <a:lumMod val="75000"/>
            </a:schemeClr>
          </a:solidFill>
        </p:grpSpPr>
        <p:sp>
          <p:nvSpPr>
            <p:cNvPr id="18" name="Rectangle 17">
              <a:extLst>
                <a:ext uri="{FF2B5EF4-FFF2-40B4-BE49-F238E27FC236}">
                  <a16:creationId xmlns:a16="http://schemas.microsoft.com/office/drawing/2014/main" id="{866CEF8B-DF65-458C-88CA-81745AE97D19}"/>
                </a:ext>
                <a:ext uri="{C183D7F6-B498-43B3-948B-1728B52AA6E4}">
                  <adec:decorative xmlns:adec="http://schemas.microsoft.com/office/drawing/2017/decorative" val="1"/>
                </a:ext>
              </a:extLst>
            </p:cNvPr>
            <p:cNvSpPr/>
            <p:nvPr/>
          </p:nvSpPr>
          <p:spPr>
            <a:xfrm>
              <a:off x="0" y="3750030"/>
              <a:ext cx="8229600" cy="820415"/>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74CC1CEE-F034-4E03-84DE-E21EFBA86950}"/>
                </a:ext>
              </a:extLst>
            </p:cNvPr>
            <p:cNvSpPr txBox="1"/>
            <p:nvPr/>
          </p:nvSpPr>
          <p:spPr>
            <a:xfrm>
              <a:off x="178044" y="3938725"/>
              <a:ext cx="7913077"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Make project report</a:t>
              </a:r>
            </a:p>
          </p:txBody>
        </p:sp>
      </p:grpSp>
      <p:grpSp>
        <p:nvGrpSpPr>
          <p:cNvPr id="20" name="Group 19">
            <a:extLst>
              <a:ext uri="{FF2B5EF4-FFF2-40B4-BE49-F238E27FC236}">
                <a16:creationId xmlns:a16="http://schemas.microsoft.com/office/drawing/2014/main" id="{81148916-9F5A-4BF1-AEBA-D36BE82351A7}"/>
              </a:ext>
              <a:ext uri="{C183D7F6-B498-43B3-948B-1728B52AA6E4}">
                <adec:decorative xmlns:adec="http://schemas.microsoft.com/office/drawing/2017/decorative" val="1"/>
              </a:ext>
            </a:extLst>
          </p:cNvPr>
          <p:cNvGrpSpPr/>
          <p:nvPr/>
        </p:nvGrpSpPr>
        <p:grpSpPr>
          <a:xfrm>
            <a:off x="4029236" y="4160524"/>
            <a:ext cx="4465673" cy="653752"/>
            <a:chOff x="-2226210" y="2500538"/>
            <a:chExt cx="12945792" cy="1261798"/>
          </a:xfrm>
          <a:solidFill>
            <a:schemeClr val="accent1">
              <a:lumMod val="60000"/>
              <a:lumOff val="40000"/>
            </a:schemeClr>
          </a:solidFill>
        </p:grpSpPr>
        <p:sp>
          <p:nvSpPr>
            <p:cNvPr id="21" name="Callout: Up Arrow 20">
              <a:extLst>
                <a:ext uri="{FF2B5EF4-FFF2-40B4-BE49-F238E27FC236}">
                  <a16:creationId xmlns:a16="http://schemas.microsoft.com/office/drawing/2014/main" id="{53A33CCE-246D-4321-A9DD-FA25E3E46C59}"/>
                </a:ext>
                <a:ext uri="{C183D7F6-B498-43B3-948B-1728B52AA6E4}">
                  <adec:decorative xmlns:adec="http://schemas.microsoft.com/office/drawing/2017/decorative" val="1"/>
                </a:ext>
              </a:extLst>
            </p:cNvPr>
            <p:cNvSpPr/>
            <p:nvPr/>
          </p:nvSpPr>
          <p:spPr>
            <a:xfrm rot="10800000">
              <a:off x="0"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allout: Up Arrow 12">
              <a:extLst>
                <a:ext uri="{FF2B5EF4-FFF2-40B4-BE49-F238E27FC236}">
                  <a16:creationId xmlns:a16="http://schemas.microsoft.com/office/drawing/2014/main" id="{42ED0684-F8BD-4FE2-A8EB-2FD79A537722}"/>
                </a:ext>
              </a:extLst>
            </p:cNvPr>
            <p:cNvSpPr txBox="1"/>
            <p:nvPr/>
          </p:nvSpPr>
          <p:spPr>
            <a:xfrm>
              <a:off x="-2226210" y="2500538"/>
              <a:ext cx="12945792"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ea typeface="+mn-ea"/>
                  <a:cs typeface="+mn-cs"/>
                </a:rPr>
                <a:t>Merge all the algorithms and scrambling algorithm</a:t>
              </a:r>
              <a:endParaRPr lang="en-US" sz="1500" kern="1200" dirty="0">
                <a:solidFill>
                  <a:schemeClr val="bg1"/>
                </a:solidFill>
              </a:endParaRPr>
            </a:p>
          </p:txBody>
        </p:sp>
      </p:grpSp>
      <p:grpSp>
        <p:nvGrpSpPr>
          <p:cNvPr id="23" name="Group 22">
            <a:extLst>
              <a:ext uri="{FF2B5EF4-FFF2-40B4-BE49-F238E27FC236}">
                <a16:creationId xmlns:a16="http://schemas.microsoft.com/office/drawing/2014/main" id="{964082E1-229E-49B9-B965-B8D287205032}"/>
              </a:ext>
              <a:ext uri="{C183D7F6-B498-43B3-948B-1728B52AA6E4}">
                <adec:decorative xmlns:adec="http://schemas.microsoft.com/office/drawing/2017/decorative" val="1"/>
              </a:ext>
            </a:extLst>
          </p:cNvPr>
          <p:cNvGrpSpPr/>
          <p:nvPr/>
        </p:nvGrpSpPr>
        <p:grpSpPr>
          <a:xfrm>
            <a:off x="4007768" y="4894283"/>
            <a:ext cx="4465673" cy="653752"/>
            <a:chOff x="-1339948" y="2469585"/>
            <a:chExt cx="10909496" cy="1261798"/>
          </a:xfrm>
          <a:solidFill>
            <a:schemeClr val="accent4">
              <a:lumMod val="75000"/>
            </a:schemeClr>
          </a:solidFill>
        </p:grpSpPr>
        <p:sp>
          <p:nvSpPr>
            <p:cNvPr id="24" name="Callout: Up Arrow 23">
              <a:extLst>
                <a:ext uri="{FF2B5EF4-FFF2-40B4-BE49-F238E27FC236}">
                  <a16:creationId xmlns:a16="http://schemas.microsoft.com/office/drawing/2014/main" id="{6CF1D2C2-490A-44D0-A800-09EB1E63D632}"/>
                </a:ext>
                <a:ext uri="{C183D7F6-B498-43B3-948B-1728B52AA6E4}">
                  <adec:decorative xmlns:adec="http://schemas.microsoft.com/office/drawing/2017/decorative" val="1"/>
                </a:ext>
              </a:extLst>
            </p:cNvPr>
            <p:cNvSpPr/>
            <p:nvPr/>
          </p:nvSpPr>
          <p:spPr>
            <a:xfrm rot="10800000">
              <a:off x="-111142" y="2469585"/>
              <a:ext cx="8229599"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allout: Up Arrow 12">
              <a:extLst>
                <a:ext uri="{FF2B5EF4-FFF2-40B4-BE49-F238E27FC236}">
                  <a16:creationId xmlns:a16="http://schemas.microsoft.com/office/drawing/2014/main" id="{014EBA0F-276F-4A10-9BA1-6405FF665B47}"/>
                </a:ext>
              </a:extLst>
            </p:cNvPr>
            <p:cNvSpPr txBox="1"/>
            <p:nvPr/>
          </p:nvSpPr>
          <p:spPr>
            <a:xfrm>
              <a:off x="-1339948" y="2500538"/>
              <a:ext cx="10909496" cy="8198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ea typeface="+mn-ea"/>
                  <a:cs typeface="+mn-cs"/>
                </a:rPr>
                <a:t>Analyze all the algorithms</a:t>
              </a:r>
              <a:endParaRPr lang="en-US" sz="1500" kern="1200" dirty="0">
                <a:solidFill>
                  <a:schemeClr val="bg1"/>
                </a:solidFill>
              </a:endParaRPr>
            </a:p>
          </p:txBody>
        </p:sp>
      </p:grpSp>
      <p:pic>
        <p:nvPicPr>
          <p:cNvPr id="26" name="Image2">
            <a:extLst>
              <a:ext uri="{FF2B5EF4-FFF2-40B4-BE49-F238E27FC236}">
                <a16:creationId xmlns:a16="http://schemas.microsoft.com/office/drawing/2014/main" id="{ED4F8BAB-2A76-43A2-AD16-FFE71CAADA85}"/>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27" name="Slide Number Placeholder 5">
            <a:extLst>
              <a:ext uri="{FF2B5EF4-FFF2-40B4-BE49-F238E27FC236}">
                <a16:creationId xmlns:a16="http://schemas.microsoft.com/office/drawing/2014/main" id="{F0BA4079-1767-4F22-8065-8FC8A25D78E9}"/>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12</a:t>
            </a:fld>
            <a:endParaRPr lang="en-US" dirty="0"/>
          </a:p>
        </p:txBody>
      </p:sp>
      <p:pic>
        <p:nvPicPr>
          <p:cNvPr id="3" name="Methdologymp3">
            <a:hlinkClick r:id="" action="ppaction://media"/>
            <a:extLst>
              <a:ext uri="{FF2B5EF4-FFF2-40B4-BE49-F238E27FC236}">
                <a16:creationId xmlns:a16="http://schemas.microsoft.com/office/drawing/2014/main" id="{BF532153-30DA-4543-A5DD-967E29AD2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10249" y="6330926"/>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48000">
        <p:fade/>
      </p:transition>
    </mc:Choice>
    <mc:Fallback xmlns="">
      <p:transition spd="med" advClick="0" advTm="4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44" fill="hold"/>
                                        <p:tgtEl>
                                          <p:spTgt spid="3"/>
                                        </p:tgtEl>
                                      </p:cBhvr>
                                    </p:cmd>
                                  </p:childTnLst>
                                </p:cTn>
                              </p:par>
                              <p:par>
                                <p:cTn id="7" presetID="10" presetClass="entr" presetSubtype="0" fill="hold" nodeType="withEffect">
                                  <p:stCondLst>
                                    <p:cond delay="1185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nodeType="withEffect">
                                  <p:stCondLst>
                                    <p:cond delay="153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22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77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40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Plan of Work</a:t>
            </a:r>
          </a:p>
        </p:txBody>
      </p:sp>
      <p:graphicFrame>
        <p:nvGraphicFramePr>
          <p:cNvPr id="8" name="Table 8">
            <a:extLst>
              <a:ext uri="{FF2B5EF4-FFF2-40B4-BE49-F238E27FC236}">
                <a16:creationId xmlns:a16="http://schemas.microsoft.com/office/drawing/2014/main" id="{03D2C79D-1441-449D-8157-9CE6898ABF00}"/>
              </a:ext>
            </a:extLst>
          </p:cNvPr>
          <p:cNvGraphicFramePr>
            <a:graphicFrameLocks noGrp="1"/>
          </p:cNvGraphicFramePr>
          <p:nvPr>
            <p:ph idx="1"/>
            <p:extLst>
              <p:ext uri="{D42A27DB-BD31-4B8C-83A1-F6EECF244321}">
                <p14:modId xmlns:p14="http://schemas.microsoft.com/office/powerpoint/2010/main" val="17813210"/>
              </p:ext>
            </p:extLst>
          </p:nvPr>
        </p:nvGraphicFramePr>
        <p:xfrm>
          <a:off x="1415480" y="2540123"/>
          <a:ext cx="9806880" cy="2977109"/>
        </p:xfrm>
        <a:graphic>
          <a:graphicData uri="http://schemas.openxmlformats.org/drawingml/2006/table">
            <a:tbl>
              <a:tblPr firstRow="1" bandRow="1">
                <a:tableStyleId>{5C22544A-7EE6-4342-B048-85BDC9FD1C3A}</a:tableStyleId>
              </a:tblPr>
              <a:tblGrid>
                <a:gridCol w="5066888">
                  <a:extLst>
                    <a:ext uri="{9D8B030D-6E8A-4147-A177-3AD203B41FA5}">
                      <a16:colId xmlns:a16="http://schemas.microsoft.com/office/drawing/2014/main" val="2811490716"/>
                    </a:ext>
                  </a:extLst>
                </a:gridCol>
                <a:gridCol w="4739992">
                  <a:extLst>
                    <a:ext uri="{9D8B030D-6E8A-4147-A177-3AD203B41FA5}">
                      <a16:colId xmlns:a16="http://schemas.microsoft.com/office/drawing/2014/main" val="1168728912"/>
                    </a:ext>
                  </a:extLst>
                </a:gridCol>
              </a:tblGrid>
              <a:tr h="499607">
                <a:tc>
                  <a:txBody>
                    <a:bodyPr/>
                    <a:lstStyle/>
                    <a:p>
                      <a:r>
                        <a:rPr lang="en-IN" dirty="0"/>
                        <a:t>Date</a:t>
                      </a:r>
                    </a:p>
                  </a:txBody>
                  <a:tcPr/>
                </a:tc>
                <a:tc>
                  <a:txBody>
                    <a:bodyPr/>
                    <a:lstStyle/>
                    <a:p>
                      <a:r>
                        <a:rPr lang="en-IN" dirty="0"/>
                        <a:t>Expected Work</a:t>
                      </a:r>
                    </a:p>
                  </a:txBody>
                  <a:tcPr/>
                </a:tc>
                <a:extLst>
                  <a:ext uri="{0D108BD9-81ED-4DB2-BD59-A6C34878D82A}">
                    <a16:rowId xmlns:a16="http://schemas.microsoft.com/office/drawing/2014/main" val="482428437"/>
                  </a:ext>
                </a:extLst>
              </a:tr>
              <a:tr h="499607">
                <a:tc>
                  <a:txBody>
                    <a:bodyPr/>
                    <a:lstStyle/>
                    <a:p>
                      <a:r>
                        <a:rPr lang="en-IN" sz="1500" dirty="0"/>
                        <a:t>1</a:t>
                      </a:r>
                      <a:r>
                        <a:rPr lang="en-IN" sz="1500" baseline="30000" dirty="0"/>
                        <a:t>st</a:t>
                      </a:r>
                      <a:r>
                        <a:rPr lang="en-IN" sz="1500" dirty="0"/>
                        <a:t> September 2021 - 15</a:t>
                      </a:r>
                      <a:r>
                        <a:rPr lang="en-IN" sz="1500" baseline="30000" dirty="0"/>
                        <a:t>th</a:t>
                      </a:r>
                      <a:r>
                        <a:rPr lang="en-IN" sz="1500" dirty="0"/>
                        <a:t> September 2021</a:t>
                      </a:r>
                    </a:p>
                  </a:txBody>
                  <a:tcPr/>
                </a:tc>
                <a:tc>
                  <a:txBody>
                    <a:bodyPr/>
                    <a:lstStyle/>
                    <a:p>
                      <a:r>
                        <a:rPr lang="en-IN" sz="1500" dirty="0"/>
                        <a:t>Study of all the four algorithms</a:t>
                      </a:r>
                    </a:p>
                  </a:txBody>
                  <a:tcPr/>
                </a:tc>
                <a:extLst>
                  <a:ext uri="{0D108BD9-81ED-4DB2-BD59-A6C34878D82A}">
                    <a16:rowId xmlns:a16="http://schemas.microsoft.com/office/drawing/2014/main" val="2744960597"/>
                  </a:ext>
                </a:extLst>
              </a:tr>
              <a:tr h="7391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t>16</a:t>
                      </a:r>
                      <a:r>
                        <a:rPr lang="en-IN" sz="1500" baseline="30000" dirty="0"/>
                        <a:t>th</a:t>
                      </a:r>
                      <a:r>
                        <a:rPr lang="en-IN" sz="1500" dirty="0"/>
                        <a:t> September 2021 - 30</a:t>
                      </a:r>
                      <a:r>
                        <a:rPr lang="en-IN" sz="1500" baseline="30000" dirty="0"/>
                        <a:t>th</a:t>
                      </a:r>
                      <a:r>
                        <a:rPr lang="en-IN" sz="1500" dirty="0"/>
                        <a:t> September 2021</a:t>
                      </a:r>
                    </a:p>
                  </a:txBody>
                  <a:tcPr/>
                </a:tc>
                <a:tc>
                  <a:txBody>
                    <a:bodyPr/>
                    <a:lstStyle/>
                    <a:p>
                      <a:r>
                        <a:rPr lang="en-IN" sz="1500" dirty="0"/>
                        <a:t>Study Markov Chain algorithm and code all the  algorithms</a:t>
                      </a:r>
                    </a:p>
                  </a:txBody>
                  <a:tcPr/>
                </a:tc>
                <a:extLst>
                  <a:ext uri="{0D108BD9-81ED-4DB2-BD59-A6C34878D82A}">
                    <a16:rowId xmlns:a16="http://schemas.microsoft.com/office/drawing/2014/main" val="2354995944"/>
                  </a:ext>
                </a:extLst>
              </a:tr>
              <a:tr h="739144">
                <a:tc>
                  <a:txBody>
                    <a:bodyPr/>
                    <a:lstStyle/>
                    <a:p>
                      <a:r>
                        <a:rPr lang="en-IN" sz="1500" dirty="0"/>
                        <a:t>1</a:t>
                      </a:r>
                      <a:r>
                        <a:rPr lang="en-IN" sz="1500" baseline="30000" dirty="0"/>
                        <a:t>st</a:t>
                      </a:r>
                      <a:r>
                        <a:rPr lang="en-IN" sz="1500" dirty="0"/>
                        <a:t> October 2021 - 20</a:t>
                      </a:r>
                      <a:r>
                        <a:rPr lang="en-IN" sz="1500" baseline="30000" dirty="0"/>
                        <a:t>th</a:t>
                      </a:r>
                      <a:r>
                        <a:rPr lang="en-IN" sz="1500" dirty="0"/>
                        <a:t> October 2021</a:t>
                      </a:r>
                    </a:p>
                  </a:txBody>
                  <a:tcPr/>
                </a:tc>
                <a:tc>
                  <a:txBody>
                    <a:bodyPr/>
                    <a:lstStyle/>
                    <a:p>
                      <a:r>
                        <a:rPr lang="en-IN" sz="1500" dirty="0"/>
                        <a:t>Completion of code of all algorithms and merging algorithms with each other </a:t>
                      </a:r>
                    </a:p>
                  </a:txBody>
                  <a:tcPr/>
                </a:tc>
                <a:extLst>
                  <a:ext uri="{0D108BD9-81ED-4DB2-BD59-A6C34878D82A}">
                    <a16:rowId xmlns:a16="http://schemas.microsoft.com/office/drawing/2014/main" val="3267535681"/>
                  </a:ext>
                </a:extLst>
              </a:tr>
              <a:tr h="499607">
                <a:tc>
                  <a:txBody>
                    <a:bodyPr/>
                    <a:lstStyle/>
                    <a:p>
                      <a:r>
                        <a:rPr lang="en-IN" sz="1500" dirty="0"/>
                        <a:t>21</a:t>
                      </a:r>
                      <a:r>
                        <a:rPr lang="en-IN" sz="1500" baseline="30000" dirty="0"/>
                        <a:t>st</a:t>
                      </a:r>
                      <a:r>
                        <a:rPr lang="en-IN" sz="1500" dirty="0"/>
                        <a:t> October 2021 – 10</a:t>
                      </a:r>
                      <a:r>
                        <a:rPr lang="en-IN" sz="1500" baseline="30000" dirty="0"/>
                        <a:t>th</a:t>
                      </a:r>
                      <a:r>
                        <a:rPr lang="en-IN" sz="1500" dirty="0"/>
                        <a:t> November 2021</a:t>
                      </a:r>
                    </a:p>
                  </a:txBody>
                  <a:tcPr/>
                </a:tc>
                <a:tc>
                  <a:txBody>
                    <a:bodyPr/>
                    <a:lstStyle/>
                    <a:p>
                      <a:r>
                        <a:rPr lang="en-IN" sz="1500" dirty="0"/>
                        <a:t>Analysis of all algorithms and preparing report.</a:t>
                      </a:r>
                    </a:p>
                  </a:txBody>
                  <a:tcPr/>
                </a:tc>
                <a:extLst>
                  <a:ext uri="{0D108BD9-81ED-4DB2-BD59-A6C34878D82A}">
                    <a16:rowId xmlns:a16="http://schemas.microsoft.com/office/drawing/2014/main" val="889428054"/>
                  </a:ext>
                </a:extLst>
              </a:tr>
            </a:tbl>
          </a:graphicData>
        </a:graphic>
      </p:graphicFrame>
      <p:sp>
        <p:nvSpPr>
          <p:cNvPr id="9" name="TextBox 8">
            <a:extLst>
              <a:ext uri="{FF2B5EF4-FFF2-40B4-BE49-F238E27FC236}">
                <a16:creationId xmlns:a16="http://schemas.microsoft.com/office/drawing/2014/main" id="{43E9EB6A-3253-4640-8EE3-2E10C72070A2}"/>
              </a:ext>
            </a:extLst>
          </p:cNvPr>
          <p:cNvSpPr txBox="1"/>
          <p:nvPr/>
        </p:nvSpPr>
        <p:spPr>
          <a:xfrm>
            <a:off x="1380408" y="1589880"/>
            <a:ext cx="6184899" cy="523220"/>
          </a:xfrm>
          <a:prstGeom prst="rect">
            <a:avLst/>
          </a:prstGeom>
          <a:noFill/>
        </p:spPr>
        <p:txBody>
          <a:bodyPr wrap="square" rtlCol="0">
            <a:spAutoFit/>
          </a:bodyPr>
          <a:lstStyle/>
          <a:p>
            <a:r>
              <a:rPr lang="en-IN" sz="2800" u="sng" dirty="0">
                <a:solidFill>
                  <a:schemeClr val="tx1">
                    <a:lumMod val="50000"/>
                  </a:schemeClr>
                </a:solidFill>
              </a:rPr>
              <a:t>Project Timeline</a:t>
            </a:r>
          </a:p>
        </p:txBody>
      </p:sp>
      <p:pic>
        <p:nvPicPr>
          <p:cNvPr id="10" name="Image2">
            <a:extLst>
              <a:ext uri="{FF2B5EF4-FFF2-40B4-BE49-F238E27FC236}">
                <a16:creationId xmlns:a16="http://schemas.microsoft.com/office/drawing/2014/main" id="{B772B8C1-8DF9-43EA-A21D-0E6C358927D0}"/>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1" name="Slide Number Placeholder 5">
            <a:extLst>
              <a:ext uri="{FF2B5EF4-FFF2-40B4-BE49-F238E27FC236}">
                <a16:creationId xmlns:a16="http://schemas.microsoft.com/office/drawing/2014/main" id="{E665562F-9B5D-49A3-8B41-CB652B60CD0E}"/>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13</a:t>
            </a:fld>
            <a:endParaRPr lang="en-US" dirty="0"/>
          </a:p>
        </p:txBody>
      </p:sp>
      <p:pic>
        <p:nvPicPr>
          <p:cNvPr id="3" name="POW">
            <a:hlinkClick r:id="" action="ppaction://media"/>
            <a:extLst>
              <a:ext uri="{FF2B5EF4-FFF2-40B4-BE49-F238E27FC236}">
                <a16:creationId xmlns:a16="http://schemas.microsoft.com/office/drawing/2014/main" id="{79EFCEC9-6759-4F6D-AC99-26EE00CD18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7410" y="6305550"/>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2000">
        <p:fade/>
      </p:transition>
    </mc:Choice>
    <mc:Fallback xmlns="">
      <p:transition spd="med" advClick="0" advTm="5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References</a:t>
            </a:r>
          </a:p>
        </p:txBody>
      </p:sp>
      <p:sp>
        <p:nvSpPr>
          <p:cNvPr id="8" name="Content Placeholder 7">
            <a:extLst>
              <a:ext uri="{FF2B5EF4-FFF2-40B4-BE49-F238E27FC236}">
                <a16:creationId xmlns:a16="http://schemas.microsoft.com/office/drawing/2014/main" id="{F9973C09-F636-4499-99F3-ECA4BD64B332}"/>
              </a:ext>
            </a:extLst>
          </p:cNvPr>
          <p:cNvSpPr>
            <a:spLocks noGrp="1"/>
          </p:cNvSpPr>
          <p:nvPr>
            <p:ph idx="1"/>
          </p:nvPr>
        </p:nvSpPr>
        <p:spPr>
          <a:xfrm>
            <a:off x="609600" y="1484784"/>
            <a:ext cx="10972800" cy="4572000"/>
          </a:xfrm>
        </p:spPr>
        <p:txBody>
          <a:bodyPr>
            <a:normAutofit fontScale="85000" lnSpcReduction="10000"/>
          </a:bodyPr>
          <a:lstStyle/>
          <a:p>
            <a:r>
              <a:rPr lang="en-IN" sz="1800" b="0" i="0" u="none" strike="noStrike" baseline="0" dirty="0">
                <a:solidFill>
                  <a:srgbClr val="000000"/>
                </a:solidFill>
                <a:latin typeface="Times New Roman" panose="02020603050405020304" pitchFamily="18" charset="0"/>
              </a:rPr>
              <a:t>[1] https://theconversation.com/how-hard-is-it-to-scramble-rubiks-cube-129916 </a:t>
            </a:r>
          </a:p>
          <a:p>
            <a:r>
              <a:rPr lang="en-IN" sz="1800" b="0" i="0" u="none" strike="noStrike" baseline="0" dirty="0">
                <a:solidFill>
                  <a:srgbClr val="000000"/>
                </a:solidFill>
                <a:latin typeface="Times New Roman" panose="02020603050405020304" pitchFamily="18" charset="0"/>
              </a:rPr>
              <a:t>[2]https://www.researchgate.net/publication/220867821_An_Evolutionary_Approach_for_Solving_the_Rubik's_Cube_Incorporating_Exact_Methods </a:t>
            </a:r>
          </a:p>
          <a:p>
            <a:r>
              <a:rPr lang="en-IN" sz="1800" b="0" i="0" u="none" strike="noStrike" baseline="0" dirty="0">
                <a:solidFill>
                  <a:srgbClr val="000000"/>
                </a:solidFill>
                <a:latin typeface="Times New Roman" panose="02020603050405020304" pitchFamily="18" charset="0"/>
              </a:rPr>
              <a:t>[3] https://d4mucfpksywv.cloudfront.net/papers/solving-rubiks-cube.pdf </a:t>
            </a:r>
          </a:p>
          <a:p>
            <a:r>
              <a:rPr lang="en-IN" sz="1800" b="0" i="0" u="none" strike="noStrike" baseline="0" dirty="0">
                <a:solidFill>
                  <a:srgbClr val="000000"/>
                </a:solidFill>
                <a:latin typeface="Times New Roman" panose="02020603050405020304" pitchFamily="18" charset="0"/>
              </a:rPr>
              <a:t>[4] https://cjme.springeropen.com/articles/10.1186/s10033-018-0269-7 </a:t>
            </a:r>
          </a:p>
          <a:p>
            <a:r>
              <a:rPr lang="en-IN" sz="1800" b="0" i="0" u="none" strike="noStrike" baseline="0" dirty="0">
                <a:solidFill>
                  <a:srgbClr val="000000"/>
                </a:solidFill>
                <a:latin typeface="Times New Roman" panose="02020603050405020304" pitchFamily="18" charset="0"/>
              </a:rPr>
              <a:t>[5] https://personal.math.ubc.ca/~cass/courses/m308/projects/rtran/rtran.pdf </a:t>
            </a:r>
          </a:p>
          <a:p>
            <a:r>
              <a:rPr lang="en-IN" sz="1800" b="0" i="0" u="none" strike="noStrike" baseline="0" dirty="0">
                <a:solidFill>
                  <a:srgbClr val="000000"/>
                </a:solidFill>
                <a:latin typeface="Times New Roman" panose="02020603050405020304" pitchFamily="18" charset="0"/>
              </a:rPr>
              <a:t>[6]https://www.researchgate.net/publication/220867821_An_Evolutionary_Approach_for_Solving_the_Rubik's_Cube_Incorporating_Exact_Methods </a:t>
            </a:r>
          </a:p>
          <a:p>
            <a:r>
              <a:rPr lang="en-IN" sz="1800" b="0" i="0" u="none" strike="noStrike" baseline="0" dirty="0">
                <a:solidFill>
                  <a:srgbClr val="000000"/>
                </a:solidFill>
                <a:latin typeface="Times New Roman" panose="02020603050405020304" pitchFamily="18" charset="0"/>
              </a:rPr>
              <a:t>[7] https://d4mucfpksywv.cloudfront.net/papers/solving-rubiks-cube.pdf </a:t>
            </a:r>
          </a:p>
          <a:p>
            <a:r>
              <a:rPr lang="en-IN" sz="1800" b="0" i="0" u="none" strike="noStrike" baseline="0" dirty="0">
                <a:solidFill>
                  <a:srgbClr val="000000"/>
                </a:solidFill>
                <a:latin typeface="Times New Roman" panose="02020603050405020304" pitchFamily="18" charset="0"/>
              </a:rPr>
              <a:t>[8] https://cjme.springeropen.com/articles/10.1186/s10033-018-0269-7 </a:t>
            </a:r>
          </a:p>
          <a:p>
            <a:r>
              <a:rPr lang="en-IN" sz="1800" b="0" i="0" u="none" strike="noStrike" baseline="0" dirty="0">
                <a:solidFill>
                  <a:srgbClr val="000000"/>
                </a:solidFill>
                <a:latin typeface="Times New Roman" panose="02020603050405020304" pitchFamily="18" charset="0"/>
              </a:rPr>
              <a:t>[9] https://medium.com/@benjamin.botto/implementing-an-optimal-rubiks-cube-solver-using-korf-s-algorithm-bf750b332cf9#:~:text=on%20my%20GitHub.-,Korf's%20Optimal%20Algorithm,is%20a%20tree%2Dtraversal%20algorithm. </a:t>
            </a:r>
          </a:p>
          <a:p>
            <a:r>
              <a:rPr lang="en-IN" sz="1800" b="0" i="0" u="none" strike="noStrike" baseline="0" dirty="0">
                <a:solidFill>
                  <a:srgbClr val="000000"/>
                </a:solidFill>
                <a:latin typeface="Times New Roman" panose="02020603050405020304" pitchFamily="18" charset="0"/>
              </a:rPr>
              <a:t>[10] https://www.cubelelo.com/blogs/cubing/how-to-solve-rubiks-cube-in-20-moves </a:t>
            </a:r>
            <a:endParaRPr lang="en-US" sz="1600" dirty="0"/>
          </a:p>
        </p:txBody>
      </p:sp>
      <p:pic>
        <p:nvPicPr>
          <p:cNvPr id="6" name="Image2">
            <a:extLst>
              <a:ext uri="{FF2B5EF4-FFF2-40B4-BE49-F238E27FC236}">
                <a16:creationId xmlns:a16="http://schemas.microsoft.com/office/drawing/2014/main" id="{82794FEA-7626-4FA0-AC16-231EB0EE090B}"/>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7" name="Slide Number Placeholder 5">
            <a:extLst>
              <a:ext uri="{FF2B5EF4-FFF2-40B4-BE49-F238E27FC236}">
                <a16:creationId xmlns:a16="http://schemas.microsoft.com/office/drawing/2014/main" id="{8F2B43EC-52BD-46A1-8804-DF3EF004B18C}"/>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79376" y="407707"/>
            <a:ext cx="4530662" cy="675926"/>
          </a:xfrm>
        </p:spPr>
        <p:txBody>
          <a:bodyPr/>
          <a:lstStyle/>
          <a:p>
            <a:r>
              <a:rPr lang="en-US" dirty="0"/>
              <a:t>Team Details</a:t>
            </a:r>
          </a:p>
        </p:txBody>
      </p:sp>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a:xfrm>
            <a:off x="7392144" y="235238"/>
            <a:ext cx="382528" cy="301752"/>
          </a:xfrm>
        </p:spPr>
        <p:txBody>
          <a:bodyPr/>
          <a:lstStyle/>
          <a:p>
            <a:fld id="{FEA1243F-3000-4347-94A4-FBDEAD3122CB}" type="slidenum">
              <a:rPr lang="en-US" b="0" smtClean="0"/>
              <a:pPr/>
              <a:t>15</a:t>
            </a:fld>
            <a:endParaRPr lang="en-US" b="0" dirty="0"/>
          </a:p>
        </p:txBody>
      </p:sp>
      <p:graphicFrame>
        <p:nvGraphicFramePr>
          <p:cNvPr id="3" name="Table 3">
            <a:extLst>
              <a:ext uri="{FF2B5EF4-FFF2-40B4-BE49-F238E27FC236}">
                <a16:creationId xmlns:a16="http://schemas.microsoft.com/office/drawing/2014/main" id="{F75DB534-F174-419C-9F9C-99DBA5F96E0F}"/>
              </a:ext>
            </a:extLst>
          </p:cNvPr>
          <p:cNvGraphicFramePr>
            <a:graphicFrameLocks noGrp="1"/>
          </p:cNvGraphicFramePr>
          <p:nvPr>
            <p:extLst>
              <p:ext uri="{D42A27DB-BD31-4B8C-83A1-F6EECF244321}">
                <p14:modId xmlns:p14="http://schemas.microsoft.com/office/powerpoint/2010/main" val="1444581525"/>
              </p:ext>
            </p:extLst>
          </p:nvPr>
        </p:nvGraphicFramePr>
        <p:xfrm>
          <a:off x="371364" y="1970766"/>
          <a:ext cx="11449271" cy="2511275"/>
        </p:xfrm>
        <a:graphic>
          <a:graphicData uri="http://schemas.openxmlformats.org/drawingml/2006/table">
            <a:tbl>
              <a:tblPr firstRow="1" bandRow="1">
                <a:tableStyleId>{5C22544A-7EE6-4342-B048-85BDC9FD1C3A}</a:tableStyleId>
              </a:tblPr>
              <a:tblGrid>
                <a:gridCol w="1261629">
                  <a:extLst>
                    <a:ext uri="{9D8B030D-6E8A-4147-A177-3AD203B41FA5}">
                      <a16:colId xmlns:a16="http://schemas.microsoft.com/office/drawing/2014/main" val="2231973170"/>
                    </a:ext>
                  </a:extLst>
                </a:gridCol>
                <a:gridCol w="1762707">
                  <a:extLst>
                    <a:ext uri="{9D8B030D-6E8A-4147-A177-3AD203B41FA5}">
                      <a16:colId xmlns:a16="http://schemas.microsoft.com/office/drawing/2014/main" val="1987110278"/>
                    </a:ext>
                  </a:extLst>
                </a:gridCol>
                <a:gridCol w="1296144">
                  <a:extLst>
                    <a:ext uri="{9D8B030D-6E8A-4147-A177-3AD203B41FA5}">
                      <a16:colId xmlns:a16="http://schemas.microsoft.com/office/drawing/2014/main" val="525520088"/>
                    </a:ext>
                  </a:extLst>
                </a:gridCol>
                <a:gridCol w="1080120">
                  <a:extLst>
                    <a:ext uri="{9D8B030D-6E8A-4147-A177-3AD203B41FA5}">
                      <a16:colId xmlns:a16="http://schemas.microsoft.com/office/drawing/2014/main" val="3964993046"/>
                    </a:ext>
                  </a:extLst>
                </a:gridCol>
                <a:gridCol w="3600400">
                  <a:extLst>
                    <a:ext uri="{9D8B030D-6E8A-4147-A177-3AD203B41FA5}">
                      <a16:colId xmlns:a16="http://schemas.microsoft.com/office/drawing/2014/main" val="1502073545"/>
                    </a:ext>
                  </a:extLst>
                </a:gridCol>
                <a:gridCol w="2448271">
                  <a:extLst>
                    <a:ext uri="{9D8B030D-6E8A-4147-A177-3AD203B41FA5}">
                      <a16:colId xmlns:a16="http://schemas.microsoft.com/office/drawing/2014/main" val="1935753244"/>
                    </a:ext>
                  </a:extLst>
                </a:gridCol>
              </a:tblGrid>
              <a:tr h="502255">
                <a:tc>
                  <a:txBody>
                    <a:bodyPr/>
                    <a:lstStyle/>
                    <a:p>
                      <a:pPr algn="ctr"/>
                      <a:r>
                        <a:rPr lang="en-IN" dirty="0"/>
                        <a:t>S. No.</a:t>
                      </a:r>
                    </a:p>
                  </a:txBody>
                  <a:tcPr anchor="ctr"/>
                </a:tc>
                <a:tc>
                  <a:txBody>
                    <a:bodyPr/>
                    <a:lstStyle/>
                    <a:p>
                      <a:pPr algn="ctr"/>
                      <a:r>
                        <a:rPr lang="en-IN" dirty="0"/>
                        <a:t>Student Name</a:t>
                      </a:r>
                    </a:p>
                  </a:txBody>
                  <a:tcPr anchor="ctr"/>
                </a:tc>
                <a:tc>
                  <a:txBody>
                    <a:bodyPr/>
                    <a:lstStyle/>
                    <a:p>
                      <a:pPr algn="ctr"/>
                      <a:r>
                        <a:rPr lang="en-IN" dirty="0"/>
                        <a:t>Roll No.</a:t>
                      </a:r>
                    </a:p>
                  </a:txBody>
                  <a:tcPr anchor="ctr"/>
                </a:tc>
                <a:tc>
                  <a:txBody>
                    <a:bodyPr/>
                    <a:lstStyle/>
                    <a:p>
                      <a:pPr algn="ctr"/>
                      <a:r>
                        <a:rPr lang="en-IN" dirty="0"/>
                        <a:t>SAP</a:t>
                      </a:r>
                    </a:p>
                  </a:txBody>
                  <a:tcPr anchor="ctr"/>
                </a:tc>
                <a:tc>
                  <a:txBody>
                    <a:bodyPr/>
                    <a:lstStyle/>
                    <a:p>
                      <a:pPr algn="ctr"/>
                      <a:r>
                        <a:rPr lang="en-IN" dirty="0"/>
                        <a:t>Batch</a:t>
                      </a:r>
                    </a:p>
                  </a:txBody>
                  <a:tcPr anchor="ctr"/>
                </a:tc>
                <a:tc>
                  <a:txBody>
                    <a:bodyPr/>
                    <a:lstStyle/>
                    <a:p>
                      <a:pPr algn="ctr"/>
                      <a:r>
                        <a:rPr lang="en-IN" dirty="0"/>
                        <a:t>Role</a:t>
                      </a:r>
                    </a:p>
                  </a:txBody>
                  <a:tcPr anchor="ctr"/>
                </a:tc>
                <a:extLst>
                  <a:ext uri="{0D108BD9-81ED-4DB2-BD59-A6C34878D82A}">
                    <a16:rowId xmlns:a16="http://schemas.microsoft.com/office/drawing/2014/main" val="1716334380"/>
                  </a:ext>
                </a:extLst>
              </a:tr>
              <a:tr h="502255">
                <a:tc>
                  <a:txBody>
                    <a:bodyPr/>
                    <a:lstStyle/>
                    <a:p>
                      <a:pPr algn="ctr"/>
                      <a:r>
                        <a:rPr lang="en-IN" sz="1400" dirty="0"/>
                        <a:t>1</a:t>
                      </a:r>
                    </a:p>
                  </a:txBody>
                  <a:tcPr anchor="ctr"/>
                </a:tc>
                <a:tc>
                  <a:txBody>
                    <a:bodyPr/>
                    <a:lstStyle/>
                    <a:p>
                      <a:r>
                        <a:rPr lang="en-IN" sz="1400" dirty="0" err="1"/>
                        <a:t>Garvit</a:t>
                      </a:r>
                      <a:r>
                        <a:rPr lang="en-IN" sz="1400" dirty="0"/>
                        <a:t> Khurana</a:t>
                      </a:r>
                    </a:p>
                  </a:txBody>
                  <a:tcPr anchor="ctr"/>
                </a:tc>
                <a:tc>
                  <a:txBody>
                    <a:bodyPr/>
                    <a:lstStyle/>
                    <a:p>
                      <a:r>
                        <a:rPr lang="en-IN" sz="1400" dirty="0"/>
                        <a:t>R177219080</a:t>
                      </a:r>
                    </a:p>
                  </a:txBody>
                  <a:tcPr/>
                </a:tc>
                <a:tc>
                  <a:txBody>
                    <a:bodyPr/>
                    <a:lstStyle/>
                    <a:p>
                      <a:r>
                        <a:rPr lang="en-IN" sz="1400" dirty="0"/>
                        <a:t>500076532</a:t>
                      </a:r>
                    </a:p>
                  </a:txBody>
                  <a:tcPr/>
                </a:tc>
                <a:tc>
                  <a:txBody>
                    <a:bodyPr/>
                    <a:lstStyle/>
                    <a:p>
                      <a:pPr algn="ctr"/>
                      <a:r>
                        <a:rPr lang="en-IN" sz="1400" dirty="0"/>
                        <a:t>B. Tech. CSE </a:t>
                      </a:r>
                      <a:r>
                        <a:rPr lang="en-IN" sz="1400" dirty="0" err="1"/>
                        <a:t>spz</a:t>
                      </a:r>
                      <a:r>
                        <a:rPr lang="en-IN" sz="1400" dirty="0"/>
                        <a:t>. AI &amp; ML Batch 3 Sem V</a:t>
                      </a:r>
                    </a:p>
                  </a:txBody>
                  <a:tcPr anchor="ctr"/>
                </a:tc>
                <a:tc>
                  <a:txBody>
                    <a:bodyPr/>
                    <a:lstStyle/>
                    <a:p>
                      <a:r>
                        <a:rPr lang="en-IN" sz="1400" dirty="0"/>
                        <a:t>Developer &amp; Version Control</a:t>
                      </a:r>
                    </a:p>
                  </a:txBody>
                  <a:tcPr anchor="ctr"/>
                </a:tc>
                <a:extLst>
                  <a:ext uri="{0D108BD9-81ED-4DB2-BD59-A6C34878D82A}">
                    <a16:rowId xmlns:a16="http://schemas.microsoft.com/office/drawing/2014/main" val="3514853705"/>
                  </a:ext>
                </a:extLst>
              </a:tr>
              <a:tr h="502255">
                <a:tc>
                  <a:txBody>
                    <a:bodyPr/>
                    <a:lstStyle/>
                    <a:p>
                      <a:pPr algn="ctr"/>
                      <a:r>
                        <a:rPr lang="en-IN" sz="1400" dirty="0"/>
                        <a:t>2</a:t>
                      </a:r>
                    </a:p>
                  </a:txBody>
                  <a:tcPr anchor="ctr"/>
                </a:tc>
                <a:tc>
                  <a:txBody>
                    <a:bodyPr/>
                    <a:lstStyle/>
                    <a:p>
                      <a:r>
                        <a:rPr lang="en-IN" sz="1400" dirty="0"/>
                        <a:t>Tanya Malhotra</a:t>
                      </a:r>
                    </a:p>
                  </a:txBody>
                  <a:tcPr anchor="ctr"/>
                </a:tc>
                <a:tc>
                  <a:txBody>
                    <a:bodyPr/>
                    <a:lstStyle/>
                    <a:p>
                      <a:r>
                        <a:rPr lang="en-IN" sz="1400" dirty="0"/>
                        <a:t>R177219191</a:t>
                      </a:r>
                    </a:p>
                  </a:txBody>
                  <a:tcPr/>
                </a:tc>
                <a:tc>
                  <a:txBody>
                    <a:bodyPr/>
                    <a:lstStyle/>
                    <a:p>
                      <a:r>
                        <a:rPr lang="en-IN" sz="1400" dirty="0"/>
                        <a:t>500075815</a:t>
                      </a:r>
                    </a:p>
                  </a:txBody>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B. Tech. CSE </a:t>
                      </a:r>
                      <a:r>
                        <a:rPr lang="en-IN" sz="1400" dirty="0" err="1"/>
                        <a:t>spz</a:t>
                      </a:r>
                      <a:r>
                        <a:rPr lang="en-IN" sz="1400" dirty="0"/>
                        <a:t>. AI &amp; ML Batch 6 Sem V</a:t>
                      </a:r>
                    </a:p>
                  </a:txBody>
                  <a:tcPr anchor="ctr"/>
                </a:tc>
                <a:tc>
                  <a:txBody>
                    <a:bodyPr/>
                    <a:lstStyle/>
                    <a:p>
                      <a:r>
                        <a:rPr lang="en-IN" sz="1400" dirty="0"/>
                        <a:t>Developer &amp; Documentation</a:t>
                      </a:r>
                    </a:p>
                  </a:txBody>
                  <a:tcPr anchor="ctr"/>
                </a:tc>
                <a:extLst>
                  <a:ext uri="{0D108BD9-81ED-4DB2-BD59-A6C34878D82A}">
                    <a16:rowId xmlns:a16="http://schemas.microsoft.com/office/drawing/2014/main" val="3479630586"/>
                  </a:ext>
                </a:extLst>
              </a:tr>
              <a:tr h="502255">
                <a:tc>
                  <a:txBody>
                    <a:bodyPr/>
                    <a:lstStyle/>
                    <a:p>
                      <a:pPr algn="ctr"/>
                      <a:r>
                        <a:rPr lang="en-IN" sz="1400" dirty="0"/>
                        <a:t>3</a:t>
                      </a:r>
                    </a:p>
                  </a:txBody>
                  <a:tcPr anchor="ctr"/>
                </a:tc>
                <a:tc>
                  <a:txBody>
                    <a:bodyPr/>
                    <a:lstStyle/>
                    <a:p>
                      <a:r>
                        <a:rPr lang="en-IN" sz="1400" dirty="0"/>
                        <a:t>Utkarsh Gupta</a:t>
                      </a:r>
                    </a:p>
                  </a:txBody>
                  <a:tcPr anchor="ctr"/>
                </a:tc>
                <a:tc>
                  <a:txBody>
                    <a:bodyPr/>
                    <a:lstStyle/>
                    <a:p>
                      <a:r>
                        <a:rPr lang="en-IN" sz="1400" dirty="0"/>
                        <a:t>R177219194</a:t>
                      </a:r>
                    </a:p>
                  </a:txBody>
                  <a:tcPr/>
                </a:tc>
                <a:tc>
                  <a:txBody>
                    <a:bodyPr/>
                    <a:lstStyle/>
                    <a:p>
                      <a:r>
                        <a:rPr lang="en-IN" sz="1400" dirty="0"/>
                        <a:t>500075374</a:t>
                      </a:r>
                    </a:p>
                  </a:txBody>
                  <a:tcPr/>
                </a:tc>
                <a:tc vMerge="1">
                  <a:txBody>
                    <a:bodyPr/>
                    <a:lstStyle/>
                    <a:p>
                      <a:endParaRPr lang="en-IN" dirty="0"/>
                    </a:p>
                  </a:txBody>
                  <a:tcPr/>
                </a:tc>
                <a:tc>
                  <a:txBody>
                    <a:bodyPr/>
                    <a:lstStyle/>
                    <a:p>
                      <a:r>
                        <a:rPr lang="en-IN" sz="1400" dirty="0"/>
                        <a:t>Developer &amp; Team Leader</a:t>
                      </a:r>
                    </a:p>
                  </a:txBody>
                  <a:tcPr anchor="ctr"/>
                </a:tc>
                <a:extLst>
                  <a:ext uri="{0D108BD9-81ED-4DB2-BD59-A6C34878D82A}">
                    <a16:rowId xmlns:a16="http://schemas.microsoft.com/office/drawing/2014/main" val="1980290838"/>
                  </a:ext>
                </a:extLst>
              </a:tr>
              <a:tr h="502255">
                <a:tc>
                  <a:txBody>
                    <a:bodyPr/>
                    <a:lstStyle/>
                    <a:p>
                      <a:pPr algn="ctr"/>
                      <a:r>
                        <a:rPr lang="en-IN" sz="1400" dirty="0"/>
                        <a:t>4</a:t>
                      </a:r>
                    </a:p>
                  </a:txBody>
                  <a:tcPr anchor="ctr"/>
                </a:tc>
                <a:tc>
                  <a:txBody>
                    <a:bodyPr/>
                    <a:lstStyle/>
                    <a:p>
                      <a:r>
                        <a:rPr lang="en-IN" sz="1400" dirty="0" err="1"/>
                        <a:t>Vanshaj</a:t>
                      </a:r>
                      <a:r>
                        <a:rPr lang="en-IN" sz="1400" dirty="0"/>
                        <a:t> Goel</a:t>
                      </a:r>
                    </a:p>
                  </a:txBody>
                  <a:tcPr anchor="ctr"/>
                </a:tc>
                <a:tc>
                  <a:txBody>
                    <a:bodyPr/>
                    <a:lstStyle/>
                    <a:p>
                      <a:r>
                        <a:rPr lang="en-IN" sz="1400" dirty="0"/>
                        <a:t>R177219196</a:t>
                      </a:r>
                    </a:p>
                  </a:txBody>
                  <a:tcPr/>
                </a:tc>
                <a:tc>
                  <a:txBody>
                    <a:bodyPr/>
                    <a:lstStyle/>
                    <a:p>
                      <a:r>
                        <a:rPr lang="en-IN" sz="1400" dirty="0"/>
                        <a:t>500076419</a:t>
                      </a:r>
                    </a:p>
                  </a:txBody>
                  <a:tcPr/>
                </a:tc>
                <a:tc vMerge="1">
                  <a:txBody>
                    <a:bodyPr/>
                    <a:lstStyle/>
                    <a:p>
                      <a:endParaRPr lang="en-IN" dirty="0"/>
                    </a:p>
                  </a:txBody>
                  <a:tcPr/>
                </a:tc>
                <a:tc>
                  <a:txBody>
                    <a:bodyPr/>
                    <a:lstStyle/>
                    <a:p>
                      <a:r>
                        <a:rPr lang="en-IN" sz="1400" dirty="0"/>
                        <a:t>Developer &amp; Researcher</a:t>
                      </a:r>
                    </a:p>
                  </a:txBody>
                  <a:tcPr anchor="ctr"/>
                </a:tc>
                <a:extLst>
                  <a:ext uri="{0D108BD9-81ED-4DB2-BD59-A6C34878D82A}">
                    <a16:rowId xmlns:a16="http://schemas.microsoft.com/office/drawing/2014/main" val="2756424344"/>
                  </a:ext>
                </a:extLst>
              </a:tr>
            </a:tbl>
          </a:graphicData>
        </a:graphic>
      </p:graphicFrame>
      <p:pic>
        <p:nvPicPr>
          <p:cNvPr id="7" name="Image2">
            <a:extLst>
              <a:ext uri="{FF2B5EF4-FFF2-40B4-BE49-F238E27FC236}">
                <a16:creationId xmlns:a16="http://schemas.microsoft.com/office/drawing/2014/main" id="{C9B18F37-2032-41A4-8A8D-E5A734C87FF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0848528" y="49290"/>
            <a:ext cx="1215440" cy="673649"/>
          </a:xfrm>
          <a:prstGeom prst="rect">
            <a:avLst/>
          </a:prstGeom>
        </p:spPr>
      </p:pic>
      <p:pic>
        <p:nvPicPr>
          <p:cNvPr id="5" name="Picture 4">
            <a:extLst>
              <a:ext uri="{FF2B5EF4-FFF2-40B4-BE49-F238E27FC236}">
                <a16:creationId xmlns:a16="http://schemas.microsoft.com/office/drawing/2014/main" id="{9E4A2D54-7C6C-45C4-9395-A3BD1A977503}"/>
              </a:ext>
            </a:extLst>
          </p:cNvPr>
          <p:cNvPicPr>
            <a:picLocks noChangeAspect="1"/>
          </p:cNvPicPr>
          <p:nvPr/>
        </p:nvPicPr>
        <p:blipFill>
          <a:blip r:embed="rId4"/>
          <a:stretch>
            <a:fillRect/>
          </a:stretch>
        </p:blipFill>
        <p:spPr>
          <a:xfrm>
            <a:off x="4647998" y="5373216"/>
            <a:ext cx="1448002" cy="1319397"/>
          </a:xfrm>
          <a:prstGeom prst="rect">
            <a:avLst/>
          </a:prstGeom>
        </p:spPr>
      </p:pic>
      <p:pic>
        <p:nvPicPr>
          <p:cNvPr id="9" name="Picture 8">
            <a:extLst>
              <a:ext uri="{FF2B5EF4-FFF2-40B4-BE49-F238E27FC236}">
                <a16:creationId xmlns:a16="http://schemas.microsoft.com/office/drawing/2014/main" id="{1736BAFF-68CD-46EB-8BC1-18DB23FBA763}"/>
              </a:ext>
            </a:extLst>
          </p:cNvPr>
          <p:cNvPicPr>
            <a:picLocks noChangeAspect="1"/>
          </p:cNvPicPr>
          <p:nvPr/>
        </p:nvPicPr>
        <p:blipFill>
          <a:blip r:embed="rId5"/>
          <a:stretch>
            <a:fillRect/>
          </a:stretch>
        </p:blipFill>
        <p:spPr>
          <a:xfrm>
            <a:off x="3326580" y="5373216"/>
            <a:ext cx="1321418" cy="1319397"/>
          </a:xfrm>
          <a:prstGeom prst="rect">
            <a:avLst/>
          </a:prstGeom>
        </p:spPr>
      </p:pic>
      <p:pic>
        <p:nvPicPr>
          <p:cNvPr id="13" name="Picture 12">
            <a:extLst>
              <a:ext uri="{FF2B5EF4-FFF2-40B4-BE49-F238E27FC236}">
                <a16:creationId xmlns:a16="http://schemas.microsoft.com/office/drawing/2014/main" id="{CCE2498A-DE59-4233-B7D8-9336C14772D0}"/>
              </a:ext>
            </a:extLst>
          </p:cNvPr>
          <p:cNvPicPr>
            <a:picLocks noChangeAspect="1"/>
          </p:cNvPicPr>
          <p:nvPr/>
        </p:nvPicPr>
        <p:blipFill>
          <a:blip r:embed="rId6"/>
          <a:stretch>
            <a:fillRect/>
          </a:stretch>
        </p:blipFill>
        <p:spPr>
          <a:xfrm>
            <a:off x="7417419" y="5371195"/>
            <a:ext cx="1448002" cy="1321418"/>
          </a:xfrm>
          <a:prstGeom prst="rect">
            <a:avLst/>
          </a:prstGeom>
        </p:spPr>
      </p:pic>
      <p:pic>
        <p:nvPicPr>
          <p:cNvPr id="15" name="Picture 14">
            <a:extLst>
              <a:ext uri="{FF2B5EF4-FFF2-40B4-BE49-F238E27FC236}">
                <a16:creationId xmlns:a16="http://schemas.microsoft.com/office/drawing/2014/main" id="{B045FF8A-17B1-47EF-B602-2647E3600485}"/>
              </a:ext>
            </a:extLst>
          </p:cNvPr>
          <p:cNvPicPr>
            <a:picLocks noChangeAspect="1"/>
          </p:cNvPicPr>
          <p:nvPr/>
        </p:nvPicPr>
        <p:blipFill>
          <a:blip r:embed="rId7"/>
          <a:stretch>
            <a:fillRect/>
          </a:stretch>
        </p:blipFill>
        <p:spPr>
          <a:xfrm>
            <a:off x="6099906" y="5369174"/>
            <a:ext cx="1317512" cy="13193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9CA400-734C-47C7-A940-B423FBC21678}"/>
              </a:ext>
            </a:extLst>
          </p:cNvPr>
          <p:cNvSpPr>
            <a:spLocks noGrp="1"/>
          </p:cNvSpPr>
          <p:nvPr>
            <p:ph type="title"/>
          </p:nvPr>
        </p:nvSpPr>
        <p:spPr>
          <a:xfrm>
            <a:off x="652500" y="3029347"/>
            <a:ext cx="10887000" cy="799306"/>
          </a:xfrm>
        </p:spPr>
        <p:txBody>
          <a:bodyPr/>
          <a:lstStyle/>
          <a:p>
            <a:pPr algn="ctr"/>
            <a:r>
              <a:rPr lang="en-IN" sz="9600" dirty="0"/>
              <a:t>Thank You</a:t>
            </a:r>
          </a:p>
        </p:txBody>
      </p:sp>
      <p:pic>
        <p:nvPicPr>
          <p:cNvPr id="8" name="Image2">
            <a:extLst>
              <a:ext uri="{FF2B5EF4-FFF2-40B4-BE49-F238E27FC236}">
                <a16:creationId xmlns:a16="http://schemas.microsoft.com/office/drawing/2014/main" id="{61C299AE-46A5-45E4-926B-4D576DF7076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0" name="TextBox 9">
            <a:extLst>
              <a:ext uri="{FF2B5EF4-FFF2-40B4-BE49-F238E27FC236}">
                <a16:creationId xmlns:a16="http://schemas.microsoft.com/office/drawing/2014/main" id="{C04726DC-8AA3-46C0-82F7-EA6BDDE0B247}"/>
              </a:ext>
            </a:extLst>
          </p:cNvPr>
          <p:cNvSpPr txBox="1"/>
          <p:nvPr/>
        </p:nvSpPr>
        <p:spPr>
          <a:xfrm>
            <a:off x="3035174" y="3246597"/>
            <a:ext cx="6106562" cy="369332"/>
          </a:xfrm>
          <a:prstGeom prst="rect">
            <a:avLst/>
          </a:prstGeom>
          <a:noFill/>
        </p:spPr>
        <p:txBody>
          <a:bodyPr wrap="square">
            <a:spAutoFit/>
          </a:bodyPr>
          <a:lstStyle/>
          <a:p>
            <a:fld id="{FEA1243F-3000-4347-94A4-FBDEAD3122CB}" type="slidenum">
              <a:rPr lang="en-US" b="0" smtClean="0"/>
              <a:pPr/>
              <a:t>16</a:t>
            </a:fld>
            <a:endParaRPr lang="en-IN" dirty="0"/>
          </a:p>
        </p:txBody>
      </p:sp>
      <p:sp>
        <p:nvSpPr>
          <p:cNvPr id="11" name="Slide Number Placeholder 5">
            <a:extLst>
              <a:ext uri="{FF2B5EF4-FFF2-40B4-BE49-F238E27FC236}">
                <a16:creationId xmlns:a16="http://schemas.microsoft.com/office/drawing/2014/main" id="{38DA68E0-DF60-43FE-8B7E-88167018D63C}"/>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16</a:t>
            </a:fld>
            <a:endParaRPr lang="en-US" dirty="0"/>
          </a:p>
        </p:txBody>
      </p:sp>
    </p:spTree>
    <p:extLst>
      <p:ext uri="{BB962C8B-B14F-4D97-AF65-F5344CB8AC3E}">
        <p14:creationId xmlns:p14="http://schemas.microsoft.com/office/powerpoint/2010/main" val="392406732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2">
            <a:extLst>
              <a:ext uri="{FF2B5EF4-FFF2-40B4-BE49-F238E27FC236}">
                <a16:creationId xmlns:a16="http://schemas.microsoft.com/office/drawing/2014/main" id="{2A896D56-87C8-4E61-AFAF-50EA7B61D10F}"/>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6" name="Slide Number Placeholder 5">
            <a:extLst>
              <a:ext uri="{FF2B5EF4-FFF2-40B4-BE49-F238E27FC236}">
                <a16:creationId xmlns:a16="http://schemas.microsoft.com/office/drawing/2014/main" id="{096A8BFB-8B4F-4A9A-A148-04275AE94738}"/>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2</a:t>
            </a:fld>
            <a:endParaRPr lang="en-US" dirty="0"/>
          </a:p>
        </p:txBody>
      </p:sp>
      <p:pic>
        <p:nvPicPr>
          <p:cNvPr id="4" name="Picture 3">
            <a:extLst>
              <a:ext uri="{FF2B5EF4-FFF2-40B4-BE49-F238E27FC236}">
                <a16:creationId xmlns:a16="http://schemas.microsoft.com/office/drawing/2014/main" id="{1A01627B-9D4F-4620-B742-9BB52556CA42}"/>
              </a:ext>
            </a:extLst>
          </p:cNvPr>
          <p:cNvPicPr>
            <a:picLocks noChangeAspect="1"/>
          </p:cNvPicPr>
          <p:nvPr/>
        </p:nvPicPr>
        <p:blipFill>
          <a:blip r:embed="rId4"/>
          <a:stretch>
            <a:fillRect/>
          </a:stretch>
        </p:blipFill>
        <p:spPr>
          <a:xfrm>
            <a:off x="8256240" y="1844824"/>
            <a:ext cx="3798560" cy="4005064"/>
          </a:xfrm>
          <a:prstGeom prst="rect">
            <a:avLst/>
          </a:prstGeom>
        </p:spPr>
      </p:pic>
      <p:sp>
        <p:nvSpPr>
          <p:cNvPr id="9" name="Title 8">
            <a:extLst>
              <a:ext uri="{FF2B5EF4-FFF2-40B4-BE49-F238E27FC236}">
                <a16:creationId xmlns:a16="http://schemas.microsoft.com/office/drawing/2014/main" id="{40355F9B-ED0A-4818-A890-1044EFE0EA83}"/>
              </a:ext>
            </a:extLst>
          </p:cNvPr>
          <p:cNvSpPr>
            <a:spLocks noGrp="1"/>
          </p:cNvSpPr>
          <p:nvPr>
            <p:ph type="title"/>
          </p:nvPr>
        </p:nvSpPr>
        <p:spPr/>
        <p:txBody>
          <a:bodyPr/>
          <a:lstStyle/>
          <a:p>
            <a:pPr algn="ctr"/>
            <a:r>
              <a:rPr lang="en-IN" dirty="0"/>
              <a:t>Index</a:t>
            </a:r>
          </a:p>
        </p:txBody>
      </p:sp>
      <p:graphicFrame>
        <p:nvGraphicFramePr>
          <p:cNvPr id="3" name="Table 6">
            <a:extLst>
              <a:ext uri="{FF2B5EF4-FFF2-40B4-BE49-F238E27FC236}">
                <a16:creationId xmlns:a16="http://schemas.microsoft.com/office/drawing/2014/main" id="{8B956BE9-9C4E-4689-9A4C-334C9C798AC0}"/>
              </a:ext>
            </a:extLst>
          </p:cNvPr>
          <p:cNvGraphicFramePr>
            <a:graphicFrameLocks noGrp="1"/>
          </p:cNvGraphicFramePr>
          <p:nvPr>
            <p:extLst>
              <p:ext uri="{D42A27DB-BD31-4B8C-83A1-F6EECF244321}">
                <p14:modId xmlns:p14="http://schemas.microsoft.com/office/powerpoint/2010/main" val="2212850511"/>
              </p:ext>
            </p:extLst>
          </p:nvPr>
        </p:nvGraphicFramePr>
        <p:xfrm>
          <a:off x="647663" y="2178576"/>
          <a:ext cx="7416824" cy="3337560"/>
        </p:xfrm>
        <a:graphic>
          <a:graphicData uri="http://schemas.openxmlformats.org/drawingml/2006/table">
            <a:tbl>
              <a:tblPr firstRow="1" bandRow="1">
                <a:tableStyleId>{0E3FDE45-AF77-4B5C-9715-49D594BDF05E}</a:tableStyleId>
              </a:tblPr>
              <a:tblGrid>
                <a:gridCol w="864096">
                  <a:extLst>
                    <a:ext uri="{9D8B030D-6E8A-4147-A177-3AD203B41FA5}">
                      <a16:colId xmlns:a16="http://schemas.microsoft.com/office/drawing/2014/main" val="4069878341"/>
                    </a:ext>
                  </a:extLst>
                </a:gridCol>
                <a:gridCol w="2016224">
                  <a:extLst>
                    <a:ext uri="{9D8B030D-6E8A-4147-A177-3AD203B41FA5}">
                      <a16:colId xmlns:a16="http://schemas.microsoft.com/office/drawing/2014/main" val="1247475228"/>
                    </a:ext>
                  </a:extLst>
                </a:gridCol>
                <a:gridCol w="1224136">
                  <a:extLst>
                    <a:ext uri="{9D8B030D-6E8A-4147-A177-3AD203B41FA5}">
                      <a16:colId xmlns:a16="http://schemas.microsoft.com/office/drawing/2014/main" val="4216849198"/>
                    </a:ext>
                  </a:extLst>
                </a:gridCol>
                <a:gridCol w="1512168">
                  <a:extLst>
                    <a:ext uri="{9D8B030D-6E8A-4147-A177-3AD203B41FA5}">
                      <a16:colId xmlns:a16="http://schemas.microsoft.com/office/drawing/2014/main" val="2794633214"/>
                    </a:ext>
                  </a:extLst>
                </a:gridCol>
                <a:gridCol w="1800200">
                  <a:extLst>
                    <a:ext uri="{9D8B030D-6E8A-4147-A177-3AD203B41FA5}">
                      <a16:colId xmlns:a16="http://schemas.microsoft.com/office/drawing/2014/main" val="3137073776"/>
                    </a:ext>
                  </a:extLst>
                </a:gridCol>
              </a:tblGrid>
              <a:tr h="370840">
                <a:tc>
                  <a:txBody>
                    <a:bodyPr/>
                    <a:lstStyle/>
                    <a:p>
                      <a:pPr algn="ctr"/>
                      <a:r>
                        <a:rPr lang="en-IN" dirty="0">
                          <a:solidFill>
                            <a:schemeClr val="bg1"/>
                          </a:solidFill>
                        </a:rPr>
                        <a:t>S. No.</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IN" dirty="0">
                          <a:solidFill>
                            <a:schemeClr val="bg1"/>
                          </a:solidFill>
                        </a:rPr>
                        <a:t>Content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IN" dirty="0">
                          <a:solidFill>
                            <a:schemeClr val="bg1"/>
                          </a:solidFill>
                        </a:rPr>
                        <a:t>Slide No.</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IN" dirty="0">
                          <a:solidFill>
                            <a:schemeClr val="bg1"/>
                          </a:solidFill>
                        </a:rPr>
                        <a:t>Time Stamp</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IN" dirty="0">
                          <a:solidFill>
                            <a:schemeClr val="bg1"/>
                          </a:solidFill>
                        </a:rPr>
                        <a:t>Narrated by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915526334"/>
                  </a:ext>
                </a:extLst>
              </a:tr>
              <a:tr h="370840">
                <a:tc>
                  <a:txBody>
                    <a:bodyPr/>
                    <a:lstStyle/>
                    <a:p>
                      <a:pPr algn="ctr"/>
                      <a:r>
                        <a:rPr lang="en-IN" dirty="0">
                          <a:solidFill>
                            <a:schemeClr val="bg1"/>
                          </a:solidFill>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Introduction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3 – 5</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00:26</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2">
                  <a:txBody>
                    <a:bodyPr/>
                    <a:lstStyle/>
                    <a:p>
                      <a:pPr algn="ctr"/>
                      <a:r>
                        <a:rPr lang="en-IN" dirty="0">
                          <a:solidFill>
                            <a:schemeClr val="bg1"/>
                          </a:solidFill>
                        </a:rPr>
                        <a:t>Tanya Malhotra</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560150464"/>
                  </a:ext>
                </a:extLst>
              </a:tr>
              <a:tr h="370840">
                <a:tc>
                  <a:txBody>
                    <a:bodyPr/>
                    <a:lstStyle/>
                    <a:p>
                      <a:pPr algn="ctr"/>
                      <a:r>
                        <a:rPr lang="en-IN" dirty="0">
                          <a:solidFill>
                            <a:schemeClr val="bg1"/>
                          </a:solidFill>
                        </a:rPr>
                        <a:t>2</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Motivation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6</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03:06</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endParaRPr lang="en-IN" dirty="0"/>
                    </a:p>
                  </a:txBody>
                  <a:tcPr/>
                </a:tc>
                <a:extLst>
                  <a:ext uri="{0D108BD9-81ED-4DB2-BD59-A6C34878D82A}">
                    <a16:rowId xmlns:a16="http://schemas.microsoft.com/office/drawing/2014/main" val="292492161"/>
                  </a:ext>
                </a:extLst>
              </a:tr>
              <a:tr h="370840">
                <a:tc>
                  <a:txBody>
                    <a:bodyPr/>
                    <a:lstStyle/>
                    <a:p>
                      <a:pPr algn="ctr"/>
                      <a:r>
                        <a:rPr lang="en-IN" dirty="0">
                          <a:solidFill>
                            <a:schemeClr val="bg1"/>
                          </a:solidFill>
                        </a:rPr>
                        <a:t>3</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Related Work</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7</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03:54</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IN" dirty="0" err="1">
                          <a:solidFill>
                            <a:schemeClr val="bg1"/>
                          </a:solidFill>
                        </a:rPr>
                        <a:t>Garvit</a:t>
                      </a:r>
                      <a:r>
                        <a:rPr lang="en-IN" dirty="0">
                          <a:solidFill>
                            <a:schemeClr val="bg1"/>
                          </a:solidFill>
                        </a:rPr>
                        <a:t> Khurana</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025817626"/>
                  </a:ext>
                </a:extLst>
              </a:tr>
              <a:tr h="370840">
                <a:tc>
                  <a:txBody>
                    <a:bodyPr/>
                    <a:lstStyle/>
                    <a:p>
                      <a:pPr algn="ctr"/>
                      <a:r>
                        <a:rPr lang="en-IN" dirty="0">
                          <a:solidFill>
                            <a:schemeClr val="bg1"/>
                          </a:solidFill>
                        </a:rPr>
                        <a:t>4</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Proposed Method</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8 – 11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05:35</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IN" dirty="0">
                          <a:solidFill>
                            <a:schemeClr val="bg1"/>
                          </a:solidFill>
                        </a:rPr>
                        <a:t>Utkarsh Gupta</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677216659"/>
                  </a:ext>
                </a:extLst>
              </a:tr>
              <a:tr h="370840">
                <a:tc>
                  <a:txBody>
                    <a:bodyPr/>
                    <a:lstStyle/>
                    <a:p>
                      <a:pPr algn="ctr"/>
                      <a:r>
                        <a:rPr lang="en-IN" dirty="0">
                          <a:solidFill>
                            <a:schemeClr val="bg1"/>
                          </a:solidFill>
                        </a:rPr>
                        <a:t>5</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Methodology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12</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07:48</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2">
                  <a:txBody>
                    <a:bodyPr/>
                    <a:lstStyle/>
                    <a:p>
                      <a:pPr algn="ctr"/>
                      <a:r>
                        <a:rPr lang="en-IN" dirty="0" err="1">
                          <a:solidFill>
                            <a:schemeClr val="bg1"/>
                          </a:solidFill>
                        </a:rPr>
                        <a:t>Vanshaj</a:t>
                      </a:r>
                      <a:r>
                        <a:rPr lang="en-IN" dirty="0">
                          <a:solidFill>
                            <a:schemeClr val="bg1"/>
                          </a:solidFill>
                        </a:rPr>
                        <a:t> Goel</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343882270"/>
                  </a:ext>
                </a:extLst>
              </a:tr>
              <a:tr h="370840">
                <a:tc>
                  <a:txBody>
                    <a:bodyPr/>
                    <a:lstStyle/>
                    <a:p>
                      <a:pPr algn="ctr"/>
                      <a:r>
                        <a:rPr lang="en-IN" dirty="0">
                          <a:solidFill>
                            <a:schemeClr val="bg1"/>
                          </a:solidFill>
                        </a:rPr>
                        <a:t>6</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Plan of Work</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13</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08:38</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endParaRPr lang="en-IN" dirty="0"/>
                    </a:p>
                  </a:txBody>
                  <a:tcPr/>
                </a:tc>
                <a:extLst>
                  <a:ext uri="{0D108BD9-81ED-4DB2-BD59-A6C34878D82A}">
                    <a16:rowId xmlns:a16="http://schemas.microsoft.com/office/drawing/2014/main" val="1142758514"/>
                  </a:ext>
                </a:extLst>
              </a:tr>
              <a:tr h="370840">
                <a:tc>
                  <a:txBody>
                    <a:bodyPr/>
                    <a:lstStyle/>
                    <a:p>
                      <a:pPr algn="ctr"/>
                      <a:r>
                        <a:rPr lang="en-IN" dirty="0">
                          <a:solidFill>
                            <a:schemeClr val="bg1"/>
                          </a:solidFill>
                        </a:rPr>
                        <a:t>7</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References</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14</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09:30</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2">
                  <a:txBody>
                    <a:bodyPr/>
                    <a:lstStyle/>
                    <a:p>
                      <a:pPr algn="ctr"/>
                      <a:r>
                        <a:rPr lang="en-IN" dirty="0">
                          <a:solidFill>
                            <a:schemeClr val="bg1"/>
                          </a:solidFill>
                        </a:rPr>
                        <a:t>-</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740612443"/>
                  </a:ext>
                </a:extLst>
              </a:tr>
              <a:tr h="370840">
                <a:tc>
                  <a:txBody>
                    <a:bodyPr/>
                    <a:lstStyle/>
                    <a:p>
                      <a:pPr algn="ctr"/>
                      <a:r>
                        <a:rPr lang="en-IN" dirty="0">
                          <a:solidFill>
                            <a:schemeClr val="bg1"/>
                          </a:solidFill>
                        </a:rPr>
                        <a:t>8</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IN" dirty="0">
                          <a:solidFill>
                            <a:schemeClr val="bg1"/>
                          </a:solidFill>
                        </a:rPr>
                        <a:t>Team Details</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dirty="0">
                          <a:solidFill>
                            <a:schemeClr val="bg1"/>
                          </a:solidFill>
                        </a:rPr>
                        <a:t>15</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r"/>
                      <a:r>
                        <a:rPr lang="en-IN">
                          <a:solidFill>
                            <a:schemeClr val="bg1"/>
                          </a:solidFill>
                        </a:rPr>
                        <a:t>09:36</a:t>
                      </a:r>
                      <a:endParaRPr lang="en-IN"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IN" dirty="0">
                        <a:solidFill>
                          <a:schemeClr val="bg1"/>
                        </a:solidFill>
                      </a:endParaRP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8658387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A294947-D752-4AF2-9DE8-76CB5023D261}"/>
              </a:ext>
            </a:extLst>
          </p:cNvPr>
          <p:cNvSpPr>
            <a:spLocks noGrp="1"/>
          </p:cNvSpPr>
          <p:nvPr>
            <p:ph sz="half" idx="1"/>
          </p:nvPr>
        </p:nvSpPr>
        <p:spPr>
          <a:xfrm>
            <a:off x="1271464" y="2060848"/>
            <a:ext cx="9865096" cy="3672407"/>
          </a:xfrm>
        </p:spPr>
        <p:txBody>
          <a:bodyPr>
            <a:normAutofit/>
          </a:bodyPr>
          <a:lstStyle/>
          <a:p>
            <a:pPr marL="64008" indent="0">
              <a:buNone/>
            </a:pPr>
            <a:r>
              <a:rPr lang="en-US" sz="2000" b="1" dirty="0">
                <a:solidFill>
                  <a:schemeClr val="tx1">
                    <a:lumMod val="50000"/>
                  </a:schemeClr>
                </a:solidFill>
              </a:rPr>
              <a:t>History of a Rubik’s Cube</a:t>
            </a:r>
          </a:p>
          <a:p>
            <a:r>
              <a:rPr lang="en-IN" sz="1800" dirty="0">
                <a:latin typeface="Calibri" panose="020F0502020204030204" pitchFamily="34" charset="0"/>
                <a:ea typeface="Calibri" panose="020F0502020204030204" pitchFamily="34" charset="0"/>
                <a:cs typeface="Times New Roman" panose="02020603050405020304" pitchFamily="18" charset="0"/>
              </a:rPr>
              <a:t>The Rubik’s Cube or a Magic Cube is a 3 – dimensional combination puzzle.</a:t>
            </a:r>
          </a:p>
          <a:p>
            <a:r>
              <a:rPr lang="en-IN" sz="1800" dirty="0">
                <a:latin typeface="Calibri" panose="020F0502020204030204" pitchFamily="34" charset="0"/>
                <a:ea typeface="Calibri" panose="020F0502020204030204" pitchFamily="34" charset="0"/>
                <a:cs typeface="Times New Roman" panose="02020603050405020304" pitchFamily="18" charset="0"/>
              </a:rPr>
              <a:t>It was invented by a Hungarian sculptor and professor of architecture named </a:t>
            </a:r>
            <a:r>
              <a:rPr lang="en-IN" sz="1800" dirty="0" err="1">
                <a:latin typeface="Calibri" panose="020F0502020204030204" pitchFamily="34" charset="0"/>
                <a:ea typeface="Calibri" panose="020F0502020204030204" pitchFamily="34" charset="0"/>
                <a:cs typeface="Times New Roman" panose="02020603050405020304" pitchFamily="18" charset="0"/>
              </a:rPr>
              <a:t>Ernő</a:t>
            </a:r>
            <a:r>
              <a:rPr lang="en-IN" sz="1800" dirty="0">
                <a:latin typeface="Calibri" panose="020F0502020204030204" pitchFamily="34" charset="0"/>
                <a:ea typeface="Calibri" panose="020F0502020204030204" pitchFamily="34" charset="0"/>
                <a:cs typeface="Times New Roman" panose="02020603050405020304" pitchFamily="18" charset="0"/>
              </a:rPr>
              <a:t> Rubik in the year 1974.</a:t>
            </a:r>
          </a:p>
          <a:p>
            <a:pPr marL="64008" indent="0">
              <a:buNone/>
            </a:pPr>
            <a:r>
              <a:rPr lang="en-US" sz="2000" b="1" dirty="0">
                <a:solidFill>
                  <a:schemeClr val="tx1">
                    <a:lumMod val="50000"/>
                  </a:schemeClr>
                </a:solidFill>
              </a:rPr>
              <a:t>Knowing a Rubik’s Cube</a:t>
            </a:r>
          </a:p>
          <a:p>
            <a:r>
              <a:rPr lang="en-IN" sz="1800" dirty="0">
                <a:latin typeface="Calibri" panose="020F0502020204030204" pitchFamily="34" charset="0"/>
                <a:cs typeface="Calibri" panose="020F0502020204030204" pitchFamily="34" charset="0"/>
              </a:rPr>
              <a:t>A 3x3x3 Rubik’s cube has six faces with eight corners, twelve edges and six centre pieces. </a:t>
            </a:r>
          </a:p>
          <a:p>
            <a:r>
              <a:rPr lang="en-IN" sz="1800" dirty="0">
                <a:latin typeface="Calibri" panose="020F0502020204030204" pitchFamily="34" charset="0"/>
                <a:cs typeface="Calibri" panose="020F0502020204030204" pitchFamily="34" charset="0"/>
              </a:rPr>
              <a:t>Each of the faces have one of these six colours – white, yellow, green, blue, red and orange. </a:t>
            </a:r>
          </a:p>
          <a:p>
            <a:r>
              <a:rPr lang="en-IN" sz="1800" dirty="0">
                <a:latin typeface="Calibri" panose="020F0502020204030204" pitchFamily="34" charset="0"/>
                <a:cs typeface="Calibri" panose="020F0502020204030204" pitchFamily="34" charset="0"/>
              </a:rPr>
              <a:t>There are three layers – Top, Middle and Bottom layer.</a:t>
            </a:r>
            <a:endParaRPr lang="en-US" sz="1800" b="1" dirty="0">
              <a:latin typeface="Calibri" panose="020F0502020204030204" pitchFamily="34" charset="0"/>
              <a:cs typeface="Calibri" panose="020F0502020204030204" pitchFamily="34" charset="0"/>
            </a:endParaRPr>
          </a:p>
          <a:p>
            <a:endParaRPr lang="en-US" sz="1800" b="1" dirty="0"/>
          </a:p>
          <a:p>
            <a:pPr marL="64008" indent="0">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IN" sz="2000" b="1" dirty="0"/>
          </a:p>
        </p:txBody>
      </p:sp>
      <p:pic>
        <p:nvPicPr>
          <p:cNvPr id="6" name="Image2">
            <a:extLst>
              <a:ext uri="{FF2B5EF4-FFF2-40B4-BE49-F238E27FC236}">
                <a16:creationId xmlns:a16="http://schemas.microsoft.com/office/drawing/2014/main" id="{E685DDEB-CFF0-4927-B3BF-EA675BAE1F04}"/>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7" name="Slide Number Placeholder 5">
            <a:extLst>
              <a:ext uri="{FF2B5EF4-FFF2-40B4-BE49-F238E27FC236}">
                <a16:creationId xmlns:a16="http://schemas.microsoft.com/office/drawing/2014/main" id="{CC119ADE-FD9E-4D63-8EC3-685BD9E6D4DD}"/>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3</a:t>
            </a:fld>
            <a:endParaRPr lang="en-US" dirty="0"/>
          </a:p>
        </p:txBody>
      </p:sp>
      <p:sp>
        <p:nvSpPr>
          <p:cNvPr id="18" name="Title 8">
            <a:extLst>
              <a:ext uri="{FF2B5EF4-FFF2-40B4-BE49-F238E27FC236}">
                <a16:creationId xmlns:a16="http://schemas.microsoft.com/office/drawing/2014/main" id="{EEFD4CA6-4BFF-4842-9571-649956F81114}"/>
              </a:ext>
            </a:extLst>
          </p:cNvPr>
          <p:cNvSpPr>
            <a:spLocks noGrp="1"/>
          </p:cNvSpPr>
          <p:nvPr>
            <p:ph type="title"/>
          </p:nvPr>
        </p:nvSpPr>
        <p:spPr>
          <a:xfrm>
            <a:off x="622300" y="381198"/>
            <a:ext cx="6184899" cy="675926"/>
          </a:xfrm>
        </p:spPr>
        <p:txBody>
          <a:bodyPr/>
          <a:lstStyle/>
          <a:p>
            <a:pPr algn="ctr"/>
            <a:r>
              <a:rPr lang="en-IN" dirty="0"/>
              <a:t>Introduction</a:t>
            </a:r>
          </a:p>
        </p:txBody>
      </p:sp>
      <p:pic>
        <p:nvPicPr>
          <p:cNvPr id="2" name="Tanya2">
            <a:hlinkClick r:id="" action="ppaction://media"/>
            <a:extLst>
              <a:ext uri="{FF2B5EF4-FFF2-40B4-BE49-F238E27FC236}">
                <a16:creationId xmlns:a16="http://schemas.microsoft.com/office/drawing/2014/main" id="{FF090900-69D1-4984-A4E3-2966CB942FC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665834" y="6305550"/>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74000">
        <p:fade/>
      </p:transition>
    </mc:Choice>
    <mc:Fallback xmlns="">
      <p:transition spd="med" advClick="0" advTm="7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095" fill="hold"/>
                                        <p:tgtEl>
                                          <p:spTgt spid="2"/>
                                        </p:tgtEl>
                                      </p:cBhvr>
                                    </p:cmd>
                                  </p:childTnLst>
                                </p:cTn>
                              </p:par>
                              <p:par>
                                <p:cTn id="7" presetID="10" presetClass="entr" presetSubtype="0" fill="hold" nodeType="withEffect">
                                  <p:stCondLst>
                                    <p:cond delay="34700"/>
                                  </p:stCondLst>
                                  <p:childTnLst>
                                    <p:set>
                                      <p:cBhvr>
                                        <p:cTn id="8" dur="1" fill="hold">
                                          <p:stCondLst>
                                            <p:cond delay="0"/>
                                          </p:stCondLst>
                                        </p:cTn>
                                        <p:tgtEl>
                                          <p:spTgt spid="10">
                                            <p:txEl>
                                              <p:pRg st="3" end="3"/>
                                            </p:txEl>
                                          </p:spTgt>
                                        </p:tgtEl>
                                        <p:attrNameLst>
                                          <p:attrName>style.visibility</p:attrName>
                                        </p:attrNameLst>
                                      </p:cBhvr>
                                      <p:to>
                                        <p:strVal val="visible"/>
                                      </p:to>
                                    </p:set>
                                    <p:animEffect transition="in" filter="fade">
                                      <p:cBhvr>
                                        <p:cTn id="9" dur="500"/>
                                        <p:tgtEl>
                                          <p:spTgt spid="10">
                                            <p:txEl>
                                              <p:pRg st="3" end="3"/>
                                            </p:txEl>
                                          </p:spTgt>
                                        </p:tgtEl>
                                      </p:cBhvr>
                                    </p:animEffect>
                                  </p:childTnLst>
                                </p:cTn>
                              </p:par>
                              <p:par>
                                <p:cTn id="10" presetID="10" presetClass="entr" presetSubtype="0" fill="hold" nodeType="withEffect">
                                  <p:stCondLst>
                                    <p:cond delay="3470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par>
                                <p:cTn id="13" presetID="10" presetClass="entr" presetSubtype="0" fill="hold" nodeType="withEffect">
                                  <p:stCondLst>
                                    <p:cond delay="3470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fade">
                                      <p:cBhvr>
                                        <p:cTn id="15" dur="500"/>
                                        <p:tgtEl>
                                          <p:spTgt spid="10">
                                            <p:txEl>
                                              <p:pRg st="5" end="5"/>
                                            </p:txEl>
                                          </p:spTgt>
                                        </p:tgtEl>
                                      </p:cBhvr>
                                    </p:animEffect>
                                  </p:childTnLst>
                                </p:cTn>
                              </p:par>
                              <p:par>
                                <p:cTn id="16" presetID="10" presetClass="entr" presetSubtype="0" fill="hold" nodeType="withEffect">
                                  <p:stCondLst>
                                    <p:cond delay="34700"/>
                                  </p:stCondLst>
                                  <p:childTnLst>
                                    <p:set>
                                      <p:cBhvr>
                                        <p:cTn id="17" dur="1" fill="hold">
                                          <p:stCondLst>
                                            <p:cond delay="0"/>
                                          </p:stCondLst>
                                        </p:cTn>
                                        <p:tgtEl>
                                          <p:spTgt spid="10">
                                            <p:txEl>
                                              <p:pRg st="6" end="6"/>
                                            </p:txEl>
                                          </p:spTgt>
                                        </p:tgtEl>
                                        <p:attrNameLst>
                                          <p:attrName>style.visibility</p:attrName>
                                        </p:attrNameLst>
                                      </p:cBhvr>
                                      <p:to>
                                        <p:strVal val="visible"/>
                                      </p:to>
                                    </p:set>
                                    <p:animEffect transition="in" filter="fade">
                                      <p:cBhvr>
                                        <p:cTn id="1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endCondLst>
                    <p:cond evt="onStopAudio" delay="0">
                      <p:tgtEl>
                        <p:sldTgt/>
                      </p:tgtEl>
                    </p:cond>
                  </p:end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C96BEBCF-6B37-4CB0-B101-BE4FC27A8A83}"/>
              </a:ext>
            </a:extLst>
          </p:cNvPr>
          <p:cNvSpPr txBox="1">
            <a:spLocks/>
          </p:cNvSpPr>
          <p:nvPr/>
        </p:nvSpPr>
        <p:spPr>
          <a:xfrm>
            <a:off x="8184232" y="1756815"/>
            <a:ext cx="2880000" cy="2880000"/>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spcAft>
                <a:spcPts val="1000"/>
              </a:spcAft>
              <a:buNone/>
            </a:pPr>
            <a:r>
              <a:rPr lang="en-US" sz="1800" b="1" dirty="0"/>
              <a:t>Corners</a:t>
            </a:r>
          </a:p>
          <a:p>
            <a:pPr marL="285750" indent="-285750" algn="just">
              <a:spcBef>
                <a:spcPts val="0"/>
              </a:spcBef>
              <a:spcAft>
                <a:spcPts val="1000"/>
              </a:spcAft>
            </a:pPr>
            <a:r>
              <a:rPr lang="en-IN" sz="1600" dirty="0"/>
              <a:t>There are 8 corner pieces</a:t>
            </a:r>
            <a:r>
              <a:rPr lang="en-US" sz="1600" dirty="0"/>
              <a:t> in a cube</a:t>
            </a:r>
          </a:p>
          <a:p>
            <a:pPr marL="285750" indent="-285750" algn="just">
              <a:spcBef>
                <a:spcPts val="0"/>
              </a:spcBef>
              <a:spcAft>
                <a:spcPts val="1000"/>
              </a:spcAft>
            </a:pPr>
            <a:r>
              <a:rPr lang="en-IN" sz="1600" dirty="0"/>
              <a:t>Each corner piece has three coloured tiles. </a:t>
            </a:r>
            <a:endParaRPr lang="en-US" sz="1600" dirty="0"/>
          </a:p>
          <a:p>
            <a:pPr marL="0" indent="0">
              <a:spcBef>
                <a:spcPts val="0"/>
              </a:spcBef>
              <a:spcAft>
                <a:spcPts val="1000"/>
              </a:spcAft>
              <a:buNone/>
            </a:pPr>
            <a:endParaRPr lang="en-US" sz="1400" dirty="0"/>
          </a:p>
        </p:txBody>
      </p:sp>
      <p:sp>
        <p:nvSpPr>
          <p:cNvPr id="15" name="Rectangle 2">
            <a:extLst>
              <a:ext uri="{FF2B5EF4-FFF2-40B4-BE49-F238E27FC236}">
                <a16:creationId xmlns:a16="http://schemas.microsoft.com/office/drawing/2014/main" id="{3D120688-CE29-447A-A09D-FA1909809B67}"/>
              </a:ext>
            </a:extLst>
          </p:cNvPr>
          <p:cNvSpPr txBox="1">
            <a:spLocks/>
          </p:cNvSpPr>
          <p:nvPr/>
        </p:nvSpPr>
        <p:spPr>
          <a:xfrm>
            <a:off x="4656000" y="1756815"/>
            <a:ext cx="2880000" cy="2880000"/>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spcAft>
                <a:spcPts val="1000"/>
              </a:spcAft>
              <a:buNone/>
            </a:pPr>
            <a:r>
              <a:rPr lang="en-US" sz="1800" b="1" dirty="0"/>
              <a:t>Edges</a:t>
            </a:r>
          </a:p>
          <a:p>
            <a:pPr marL="285750" indent="-285750" algn="just">
              <a:spcBef>
                <a:spcPts val="0"/>
              </a:spcBef>
              <a:spcAft>
                <a:spcPts val="1000"/>
              </a:spcAft>
            </a:pPr>
            <a:r>
              <a:rPr lang="en-IN" sz="1600" dirty="0"/>
              <a:t>There are 12 edges in a cube </a:t>
            </a:r>
          </a:p>
          <a:p>
            <a:pPr marL="285750" indent="-285750" algn="just">
              <a:spcBef>
                <a:spcPts val="0"/>
              </a:spcBef>
              <a:spcAft>
                <a:spcPts val="1000"/>
              </a:spcAft>
            </a:pPr>
            <a:r>
              <a:rPr lang="en-IN" sz="1600" dirty="0"/>
              <a:t>Each edge piece has two coloured tiles.</a:t>
            </a:r>
            <a:endParaRPr lang="en-US" sz="1600" dirty="0"/>
          </a:p>
          <a:p>
            <a:pPr marL="0" indent="0" algn="just">
              <a:spcBef>
                <a:spcPts val="0"/>
              </a:spcBef>
              <a:spcAft>
                <a:spcPts val="1000"/>
              </a:spcAft>
              <a:buNone/>
            </a:pPr>
            <a:r>
              <a:rPr lang="en-US" sz="1400" dirty="0"/>
              <a:t> </a:t>
            </a:r>
          </a:p>
        </p:txBody>
      </p:sp>
      <p:sp>
        <p:nvSpPr>
          <p:cNvPr id="22" name="Rectangle 2">
            <a:extLst>
              <a:ext uri="{FF2B5EF4-FFF2-40B4-BE49-F238E27FC236}">
                <a16:creationId xmlns:a16="http://schemas.microsoft.com/office/drawing/2014/main" id="{0C3596B3-DB3B-4BAF-A1F3-9848530DCCF3}"/>
              </a:ext>
            </a:extLst>
          </p:cNvPr>
          <p:cNvSpPr txBox="1">
            <a:spLocks/>
          </p:cNvSpPr>
          <p:nvPr/>
        </p:nvSpPr>
        <p:spPr>
          <a:xfrm>
            <a:off x="1127768" y="1756815"/>
            <a:ext cx="2880000" cy="2880000"/>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spcAft>
                <a:spcPts val="1000"/>
              </a:spcAft>
              <a:buNone/>
            </a:pPr>
            <a:r>
              <a:rPr lang="en-US" sz="1800" b="1" dirty="0"/>
              <a:t>Centers</a:t>
            </a:r>
          </a:p>
          <a:p>
            <a:pPr marL="285750" indent="-285750" algn="just">
              <a:spcBef>
                <a:spcPts val="0"/>
              </a:spcBef>
              <a:spcAft>
                <a:spcPts val="1000"/>
              </a:spcAft>
            </a:pPr>
            <a:r>
              <a:rPr lang="en-IN" sz="1600" dirty="0">
                <a:cs typeface="Calibri" panose="020F0502020204030204" pitchFamily="34" charset="0"/>
              </a:rPr>
              <a:t>Each of the six faces are defined by their own centres.</a:t>
            </a:r>
            <a:endParaRPr lang="en-US" sz="1600" dirty="0">
              <a:cs typeface="Calibri" panose="020F0502020204030204" pitchFamily="34" charset="0"/>
            </a:endParaRPr>
          </a:p>
          <a:p>
            <a:pPr marL="285750" indent="-285750" algn="just">
              <a:spcBef>
                <a:spcPts val="0"/>
              </a:spcBef>
              <a:spcAft>
                <a:spcPts val="1000"/>
              </a:spcAft>
            </a:pPr>
            <a:r>
              <a:rPr lang="en-IN" sz="1600" dirty="0">
                <a:cs typeface="Calibri" panose="020F0502020204030204" pitchFamily="34" charset="0"/>
              </a:rPr>
              <a:t>White centre is opposite of yellow, blue is opposite green and hence, red is opposite of orange.</a:t>
            </a:r>
            <a:endParaRPr lang="en-US" sz="1600" dirty="0">
              <a:latin typeface="Calibri" panose="020F0502020204030204" pitchFamily="34" charset="0"/>
              <a:cs typeface="Calibri" panose="020F0502020204030204" pitchFamily="34" charset="0"/>
            </a:endParaRPr>
          </a:p>
        </p:txBody>
      </p:sp>
      <p:pic>
        <p:nvPicPr>
          <p:cNvPr id="1030" name="Picture 6" descr="Cube's centers">
            <a:extLst>
              <a:ext uri="{FF2B5EF4-FFF2-40B4-BE49-F238E27FC236}">
                <a16:creationId xmlns:a16="http://schemas.microsoft.com/office/drawing/2014/main" id="{BD117EF7-81DB-4F6E-AAA9-63DE0D889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254" y="4566506"/>
            <a:ext cx="1357275" cy="14714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be's edges">
            <a:extLst>
              <a:ext uri="{FF2B5EF4-FFF2-40B4-BE49-F238E27FC236}">
                <a16:creationId xmlns:a16="http://schemas.microsoft.com/office/drawing/2014/main" id="{D6A33E34-8206-4916-8155-ECE9194A2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822" y="4544579"/>
            <a:ext cx="1381411" cy="14934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be's corners">
            <a:extLst>
              <a:ext uri="{FF2B5EF4-FFF2-40B4-BE49-F238E27FC236}">
                <a16:creationId xmlns:a16="http://schemas.microsoft.com/office/drawing/2014/main" id="{8D25A0E7-955A-456D-A90B-BD157DCDD5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3526" y="4544580"/>
            <a:ext cx="1381411" cy="149341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2">
            <a:extLst>
              <a:ext uri="{FF2B5EF4-FFF2-40B4-BE49-F238E27FC236}">
                <a16:creationId xmlns:a16="http://schemas.microsoft.com/office/drawing/2014/main" id="{4D22A447-25F5-47F6-8D2B-5B0DECDC1A7E}"/>
              </a:ext>
            </a:extLst>
          </p:cNvPr>
          <p:cNvPicPr/>
          <p:nvPr/>
        </p:nvPicPr>
        <p:blipFill>
          <a:blip r:embed="rId8"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1" name="Slide Number Placeholder 5">
            <a:extLst>
              <a:ext uri="{FF2B5EF4-FFF2-40B4-BE49-F238E27FC236}">
                <a16:creationId xmlns:a16="http://schemas.microsoft.com/office/drawing/2014/main" id="{807A872B-8B13-44AF-9A59-B3FCDC428220}"/>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4</a:t>
            </a:fld>
            <a:endParaRPr lang="en-US" dirty="0"/>
          </a:p>
        </p:txBody>
      </p:sp>
      <p:sp>
        <p:nvSpPr>
          <p:cNvPr id="16" name="Title 8">
            <a:extLst>
              <a:ext uri="{FF2B5EF4-FFF2-40B4-BE49-F238E27FC236}">
                <a16:creationId xmlns:a16="http://schemas.microsoft.com/office/drawing/2014/main" id="{A9E609ED-9AF9-4E83-9E6C-172BB89C0BA4}"/>
              </a:ext>
            </a:extLst>
          </p:cNvPr>
          <p:cNvSpPr>
            <a:spLocks noGrp="1"/>
          </p:cNvSpPr>
          <p:nvPr>
            <p:ph type="title"/>
          </p:nvPr>
        </p:nvSpPr>
        <p:spPr>
          <a:xfrm>
            <a:off x="559173" y="381198"/>
            <a:ext cx="6184899" cy="675926"/>
          </a:xfrm>
        </p:spPr>
        <p:txBody>
          <a:bodyPr>
            <a:noAutofit/>
          </a:bodyPr>
          <a:lstStyle/>
          <a:p>
            <a:pPr algn="ctr"/>
            <a:r>
              <a:rPr lang="en-IN" dirty="0"/>
              <a:t>Introduction</a:t>
            </a:r>
          </a:p>
        </p:txBody>
      </p:sp>
      <p:pic>
        <p:nvPicPr>
          <p:cNvPr id="2" name="Tanya3">
            <a:hlinkClick r:id="" action="ppaction://media"/>
            <a:extLst>
              <a:ext uri="{FF2B5EF4-FFF2-40B4-BE49-F238E27FC236}">
                <a16:creationId xmlns:a16="http://schemas.microsoft.com/office/drawing/2014/main" id="{13BB85CB-C548-4CC5-9567-7D9E3F9F547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639550" y="6321872"/>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44000">
        <p:fade/>
      </p:transition>
    </mc:Choice>
    <mc:Fallback xmlns="">
      <p:transition spd="med" advClick="0" advTm="4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7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E951-B5CE-4BFA-863A-73FB6289DBBF}"/>
              </a:ext>
            </a:extLst>
          </p:cNvPr>
          <p:cNvSpPr/>
          <p:nvPr/>
        </p:nvSpPr>
        <p:spPr>
          <a:xfrm>
            <a:off x="2026484" y="1844825"/>
            <a:ext cx="8142396" cy="2058689"/>
          </a:xfrm>
          <a:prstGeom prst="rect">
            <a:avLst/>
          </a:prstGeom>
          <a:noFill/>
          <a:ln>
            <a:solidFill>
              <a:schemeClr val="accent1"/>
            </a:solidFill>
          </a:ln>
        </p:spPr>
        <p:style>
          <a:lnRef idx="2">
            <a:scrgbClr r="0" g="0" b="0"/>
          </a:lnRef>
          <a:fillRef idx="1">
            <a:scrgbClr r="0" g="0" b="0"/>
          </a:fillRef>
          <a:effectRef idx="0">
            <a:scrgbClr r="0" g="0" b="0"/>
          </a:effectRef>
          <a:fontRef idx="minor">
            <a:schemeClr val="lt1"/>
          </a:fontRef>
        </p:style>
      </p:sp>
      <p:grpSp>
        <p:nvGrpSpPr>
          <p:cNvPr id="9" name="Group 8">
            <a:extLst>
              <a:ext uri="{FF2B5EF4-FFF2-40B4-BE49-F238E27FC236}">
                <a16:creationId xmlns:a16="http://schemas.microsoft.com/office/drawing/2014/main" id="{8BC1C9D3-85E1-47CF-A00B-E3D3271C7E85}"/>
              </a:ext>
            </a:extLst>
          </p:cNvPr>
          <p:cNvGrpSpPr/>
          <p:nvPr/>
        </p:nvGrpSpPr>
        <p:grpSpPr>
          <a:xfrm>
            <a:off x="2296656" y="1772816"/>
            <a:ext cx="4375408" cy="601357"/>
            <a:chOff x="0" y="84837"/>
            <a:chExt cx="4375408" cy="601357"/>
          </a:xfrm>
        </p:grpSpPr>
        <p:sp>
          <p:nvSpPr>
            <p:cNvPr id="11" name="Rectangle 10">
              <a:extLst>
                <a:ext uri="{FF2B5EF4-FFF2-40B4-BE49-F238E27FC236}">
                  <a16:creationId xmlns:a16="http://schemas.microsoft.com/office/drawing/2014/main" id="{1FB0FDDE-9302-45CB-BEE1-6962D4F68199}"/>
                </a:ext>
              </a:extLst>
            </p:cNvPr>
            <p:cNvSpPr/>
            <p:nvPr/>
          </p:nvSpPr>
          <p:spPr>
            <a:xfrm>
              <a:off x="0" y="84837"/>
              <a:ext cx="4375408" cy="601357"/>
            </a:xfrm>
            <a:prstGeom prst="rect">
              <a:avLst/>
            </a:prstGeom>
            <a:solidFill>
              <a:schemeClr val="accent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846AA517-5513-471C-9902-18E090BB9DD1}"/>
                </a:ext>
              </a:extLst>
            </p:cNvPr>
            <p:cNvSpPr txBox="1"/>
            <p:nvPr/>
          </p:nvSpPr>
          <p:spPr>
            <a:xfrm>
              <a:off x="0" y="84837"/>
              <a:ext cx="4375408" cy="6013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4889" tIns="0" rIns="204889" bIns="0" numCol="1" spcCol="1270" anchor="ctr" anchorCtr="0">
              <a:noAutofit/>
            </a:bodyPr>
            <a:lstStyle/>
            <a:p>
              <a:pPr defTabSz="800100">
                <a:lnSpc>
                  <a:spcPct val="90000"/>
                </a:lnSpc>
                <a:spcBef>
                  <a:spcPct val="0"/>
                </a:spcBef>
                <a:spcAft>
                  <a:spcPct val="35000"/>
                </a:spcAft>
              </a:pPr>
              <a:r>
                <a:rPr lang="en-US" b="1" dirty="0">
                  <a:solidFill>
                    <a:schemeClr val="bg2"/>
                  </a:solidFill>
                </a:rPr>
                <a:t>Each face of a Rubik’s cube is represented by a letter.</a:t>
              </a:r>
            </a:p>
          </p:txBody>
        </p:sp>
      </p:grpSp>
      <p:pic>
        <p:nvPicPr>
          <p:cNvPr id="2050" name="Picture 2" descr="Optimal solutions for Rubik's Cube - Wikipedia">
            <a:extLst>
              <a:ext uri="{FF2B5EF4-FFF2-40B4-BE49-F238E27FC236}">
                <a16:creationId xmlns:a16="http://schemas.microsoft.com/office/drawing/2014/main" id="{8B30C6B4-3F2D-4D8C-B7A5-5B869FFEE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8" y="3955119"/>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ep 8 - turning the corners and completing the Rubik's Cube">
            <a:extLst>
              <a:ext uri="{FF2B5EF4-FFF2-40B4-BE49-F238E27FC236}">
                <a16:creationId xmlns:a16="http://schemas.microsoft.com/office/drawing/2014/main" id="{77CA79A2-1FF8-4170-A2EA-1B9B43515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688" y="3954553"/>
            <a:ext cx="1988839" cy="198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02A62C-107D-4F73-AE66-F542328F66FB}"/>
              </a:ext>
            </a:extLst>
          </p:cNvPr>
          <p:cNvSpPr txBox="1"/>
          <p:nvPr/>
        </p:nvSpPr>
        <p:spPr>
          <a:xfrm>
            <a:off x="7464151" y="6154230"/>
            <a:ext cx="1728192" cy="646331"/>
          </a:xfrm>
          <a:prstGeom prst="rect">
            <a:avLst/>
          </a:prstGeom>
          <a:noFill/>
        </p:spPr>
        <p:txBody>
          <a:bodyPr wrap="square" rtlCol="0">
            <a:spAutoFit/>
          </a:bodyPr>
          <a:lstStyle/>
          <a:p>
            <a:pPr algn="ctr"/>
            <a:r>
              <a:rPr lang="en-US" b="1" dirty="0">
                <a:solidFill>
                  <a:schemeClr val="bg2"/>
                </a:solidFill>
              </a:rPr>
              <a:t>Scrambled Rubik’s Cube </a:t>
            </a:r>
            <a:endParaRPr lang="en-IN" b="1" dirty="0">
              <a:solidFill>
                <a:schemeClr val="bg2"/>
              </a:solidFill>
            </a:endParaRPr>
          </a:p>
        </p:txBody>
      </p:sp>
      <p:sp>
        <p:nvSpPr>
          <p:cNvPr id="14" name="TextBox 13">
            <a:extLst>
              <a:ext uri="{FF2B5EF4-FFF2-40B4-BE49-F238E27FC236}">
                <a16:creationId xmlns:a16="http://schemas.microsoft.com/office/drawing/2014/main" id="{467B9197-B973-4D56-9110-BEE0057F5977}"/>
              </a:ext>
            </a:extLst>
          </p:cNvPr>
          <p:cNvSpPr txBox="1"/>
          <p:nvPr/>
        </p:nvSpPr>
        <p:spPr>
          <a:xfrm>
            <a:off x="3625678" y="6129933"/>
            <a:ext cx="1678234" cy="646331"/>
          </a:xfrm>
          <a:prstGeom prst="rect">
            <a:avLst/>
          </a:prstGeom>
          <a:noFill/>
        </p:spPr>
        <p:txBody>
          <a:bodyPr wrap="square" rtlCol="0">
            <a:spAutoFit/>
          </a:bodyPr>
          <a:lstStyle/>
          <a:p>
            <a:pPr algn="ctr"/>
            <a:r>
              <a:rPr lang="en-US" b="1" dirty="0">
                <a:solidFill>
                  <a:schemeClr val="bg2"/>
                </a:solidFill>
              </a:rPr>
              <a:t>Unscrambled Rubik’s Cube </a:t>
            </a:r>
            <a:endParaRPr lang="en-IN" b="1" dirty="0">
              <a:solidFill>
                <a:schemeClr val="bg2"/>
              </a:solidFill>
            </a:endParaRPr>
          </a:p>
        </p:txBody>
      </p:sp>
      <p:pic>
        <p:nvPicPr>
          <p:cNvPr id="17" name="Image2">
            <a:extLst>
              <a:ext uri="{FF2B5EF4-FFF2-40B4-BE49-F238E27FC236}">
                <a16:creationId xmlns:a16="http://schemas.microsoft.com/office/drawing/2014/main" id="{218DB257-8021-4862-B2C1-CD805F523B9F}"/>
              </a:ext>
            </a:extLst>
          </p:cNvPr>
          <p:cNvPicPr/>
          <p:nvPr/>
        </p:nvPicPr>
        <p:blipFill>
          <a:blip r:embed="rId7"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8" name="Slide Number Placeholder 5">
            <a:extLst>
              <a:ext uri="{FF2B5EF4-FFF2-40B4-BE49-F238E27FC236}">
                <a16:creationId xmlns:a16="http://schemas.microsoft.com/office/drawing/2014/main" id="{A20282AB-70D9-4483-9BCD-AFD7946C7A58}"/>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5</a:t>
            </a:fld>
            <a:endParaRPr lang="en-US" dirty="0"/>
          </a:p>
        </p:txBody>
      </p:sp>
      <p:sp>
        <p:nvSpPr>
          <p:cNvPr id="13" name="TextBox 12">
            <a:extLst>
              <a:ext uri="{FF2B5EF4-FFF2-40B4-BE49-F238E27FC236}">
                <a16:creationId xmlns:a16="http://schemas.microsoft.com/office/drawing/2014/main" id="{24382C94-3811-4ED6-A965-066E178BD92A}"/>
              </a:ext>
            </a:extLst>
          </p:cNvPr>
          <p:cNvSpPr txBox="1"/>
          <p:nvPr/>
        </p:nvSpPr>
        <p:spPr>
          <a:xfrm>
            <a:off x="2423592" y="2607369"/>
            <a:ext cx="4968552" cy="1200329"/>
          </a:xfrm>
          <a:prstGeom prst="rect">
            <a:avLst/>
          </a:prstGeom>
          <a:noFill/>
        </p:spPr>
        <p:txBody>
          <a:bodyPr wrap="square" rtlCol="0">
            <a:spAutoFit/>
          </a:bodyPr>
          <a:lstStyle/>
          <a:p>
            <a:r>
              <a:rPr lang="en-IN" sz="1800" dirty="0">
                <a:solidFill>
                  <a:schemeClr val="bg2"/>
                </a:solidFill>
              </a:rPr>
              <a:t>R – Right face		U – Upward face</a:t>
            </a:r>
          </a:p>
          <a:p>
            <a:r>
              <a:rPr lang="en-IN" sz="1800" dirty="0">
                <a:solidFill>
                  <a:schemeClr val="bg2"/>
                </a:solidFill>
              </a:rPr>
              <a:t>L – Left face		D – Downward face</a:t>
            </a:r>
          </a:p>
          <a:p>
            <a:r>
              <a:rPr lang="en-IN" sz="1800" dirty="0">
                <a:solidFill>
                  <a:schemeClr val="bg2"/>
                </a:solidFill>
              </a:rPr>
              <a:t>B – Back face		F – Front face</a:t>
            </a:r>
          </a:p>
          <a:p>
            <a:endParaRPr lang="en-IN" dirty="0"/>
          </a:p>
        </p:txBody>
      </p:sp>
      <p:sp>
        <p:nvSpPr>
          <p:cNvPr id="21" name="Title 8">
            <a:extLst>
              <a:ext uri="{FF2B5EF4-FFF2-40B4-BE49-F238E27FC236}">
                <a16:creationId xmlns:a16="http://schemas.microsoft.com/office/drawing/2014/main" id="{16E30AF2-605E-4364-86A9-8430D431C1AF}"/>
              </a:ext>
            </a:extLst>
          </p:cNvPr>
          <p:cNvSpPr>
            <a:spLocks noGrp="1"/>
          </p:cNvSpPr>
          <p:nvPr>
            <p:ph type="title"/>
          </p:nvPr>
        </p:nvSpPr>
        <p:spPr>
          <a:xfrm>
            <a:off x="622300" y="381198"/>
            <a:ext cx="6184899" cy="675926"/>
          </a:xfrm>
        </p:spPr>
        <p:txBody>
          <a:bodyPr/>
          <a:lstStyle/>
          <a:p>
            <a:pPr algn="ctr"/>
            <a:r>
              <a:rPr lang="en-IN" dirty="0"/>
              <a:t>Introduction</a:t>
            </a:r>
          </a:p>
        </p:txBody>
      </p:sp>
      <p:pic>
        <p:nvPicPr>
          <p:cNvPr id="2" name="Tanya4">
            <a:hlinkClick r:id="" action="ppaction://media"/>
            <a:extLst>
              <a:ext uri="{FF2B5EF4-FFF2-40B4-BE49-F238E27FC236}">
                <a16:creationId xmlns:a16="http://schemas.microsoft.com/office/drawing/2014/main" id="{20327572-D37E-4735-8A28-623EEB668A3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639550" y="6305550"/>
            <a:ext cx="552450" cy="552450"/>
          </a:xfrm>
          <a:prstGeom prst="rect">
            <a:avLst/>
          </a:prstGeom>
        </p:spPr>
      </p:pic>
      <p:pic>
        <p:nvPicPr>
          <p:cNvPr id="15" name="Picture 2" descr="Optimal solutions for Rubik's Cube - Wikipedia">
            <a:extLst>
              <a:ext uri="{FF2B5EF4-FFF2-40B4-BE49-F238E27FC236}">
                <a16:creationId xmlns:a16="http://schemas.microsoft.com/office/drawing/2014/main" id="{637BA799-B360-42C4-84BD-93AA50EE7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8" y="3954553"/>
            <a:ext cx="1980000" cy="198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BEBFDE7-9E0F-4C8B-8118-A8712529AC42}"/>
              </a:ext>
            </a:extLst>
          </p:cNvPr>
          <p:cNvSpPr txBox="1"/>
          <p:nvPr/>
        </p:nvSpPr>
        <p:spPr>
          <a:xfrm>
            <a:off x="7464151" y="6153664"/>
            <a:ext cx="1728192" cy="646331"/>
          </a:xfrm>
          <a:prstGeom prst="rect">
            <a:avLst/>
          </a:prstGeom>
          <a:noFill/>
        </p:spPr>
        <p:txBody>
          <a:bodyPr wrap="square" rtlCol="0">
            <a:spAutoFit/>
          </a:bodyPr>
          <a:lstStyle/>
          <a:p>
            <a:pPr algn="ctr"/>
            <a:r>
              <a:rPr lang="en-US" b="1" dirty="0">
                <a:solidFill>
                  <a:schemeClr val="bg2"/>
                </a:solidFill>
              </a:rPr>
              <a:t>Scrambled Rubik’s Cube </a:t>
            </a:r>
            <a:endParaRPr lang="en-IN" b="1" dirty="0">
              <a:solidFill>
                <a:schemeClr val="bg2"/>
              </a:solidFill>
            </a:endParaRPr>
          </a:p>
        </p:txBody>
      </p:sp>
      <p:sp>
        <p:nvSpPr>
          <p:cNvPr id="19" name="TextBox 18">
            <a:extLst>
              <a:ext uri="{FF2B5EF4-FFF2-40B4-BE49-F238E27FC236}">
                <a16:creationId xmlns:a16="http://schemas.microsoft.com/office/drawing/2014/main" id="{6A6255D2-25CC-4AD6-9479-70318392A73A}"/>
              </a:ext>
            </a:extLst>
          </p:cNvPr>
          <p:cNvSpPr txBox="1"/>
          <p:nvPr/>
        </p:nvSpPr>
        <p:spPr>
          <a:xfrm>
            <a:off x="3625678" y="6129367"/>
            <a:ext cx="1678234" cy="646331"/>
          </a:xfrm>
          <a:prstGeom prst="rect">
            <a:avLst/>
          </a:prstGeom>
          <a:noFill/>
        </p:spPr>
        <p:txBody>
          <a:bodyPr wrap="square" rtlCol="0">
            <a:spAutoFit/>
          </a:bodyPr>
          <a:lstStyle/>
          <a:p>
            <a:pPr algn="ctr"/>
            <a:r>
              <a:rPr lang="en-US" b="1" dirty="0">
                <a:solidFill>
                  <a:schemeClr val="bg2"/>
                </a:solidFill>
              </a:rPr>
              <a:t>Unscrambled Rubik’s Cube </a:t>
            </a:r>
            <a:endParaRPr lang="en-IN" b="1" dirty="0">
              <a:solidFill>
                <a:schemeClr val="bg2"/>
              </a:solidFill>
            </a:endParaRPr>
          </a:p>
        </p:txBody>
      </p:sp>
    </p:spTree>
    <p:extLst>
      <p:ext uri="{BB962C8B-B14F-4D97-AF65-F5344CB8AC3E}">
        <p14:creationId xmlns:p14="http://schemas.microsoft.com/office/powerpoint/2010/main" val="2595628744"/>
      </p:ext>
    </p:extLst>
  </p:cSld>
  <p:clrMapOvr>
    <a:masterClrMapping/>
  </p:clrMapOvr>
  <mc:AlternateContent xmlns:mc="http://schemas.openxmlformats.org/markup-compatibility/2006" xmlns:p14="http://schemas.microsoft.com/office/powerpoint/2010/main">
    <mc:Choice Requires="p14">
      <p:transition spd="med" p14:dur="700" advClick="0" advTm="37000">
        <p:fade/>
      </p:transition>
    </mc:Choice>
    <mc:Fallback xmlns="">
      <p:transition spd="med" advClick="0" advTm="3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7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51384" y="332656"/>
            <a:ext cx="6502400" cy="799306"/>
          </a:xfrm>
        </p:spPr>
        <p:txBody>
          <a:bodyPr/>
          <a:lstStyle/>
          <a:p>
            <a:r>
              <a:rPr lang="en-US" dirty="0"/>
              <a:t>Motivation</a:t>
            </a:r>
          </a:p>
        </p:txBody>
      </p:sp>
      <p:sp>
        <p:nvSpPr>
          <p:cNvPr id="3" name="Rectangle 2"/>
          <p:cNvSpPr>
            <a:spLocks noGrp="1"/>
          </p:cNvSpPr>
          <p:nvPr>
            <p:ph idx="1"/>
          </p:nvPr>
        </p:nvSpPr>
        <p:spPr>
          <a:xfrm>
            <a:off x="609600" y="2564904"/>
            <a:ext cx="10972800" cy="2332856"/>
          </a:xfrm>
        </p:spPr>
        <p:txBody>
          <a:bodyPr>
            <a:normAutofit/>
          </a:bodyPr>
          <a:lstStyle/>
          <a:p>
            <a:r>
              <a:rPr lang="en-IN" sz="1800" dirty="0"/>
              <a:t>The reason for choosing Rubik’s cube is because of its vast usage.</a:t>
            </a:r>
          </a:p>
          <a:p>
            <a:r>
              <a:rPr lang="en-IN" sz="1800" dirty="0"/>
              <a:t>It is significant in the field of Mathematics and Artificial Intelligence. </a:t>
            </a:r>
          </a:p>
          <a:p>
            <a:r>
              <a:rPr lang="en-IN" sz="1800" dirty="0"/>
              <a:t>It is capable to form complex counting equations while studying permutations &amp; combinations. </a:t>
            </a:r>
          </a:p>
          <a:p>
            <a:r>
              <a:rPr lang="en-IN" sz="1800" dirty="0"/>
              <a:t>It is also popularly used for testing, training, and developing new or improved existing Artificial Intelligence models &amp; algorithms.</a:t>
            </a:r>
          </a:p>
          <a:p>
            <a:endParaRPr lang="en-US" sz="1800" dirty="0"/>
          </a:p>
        </p:txBody>
      </p:sp>
      <p:pic>
        <p:nvPicPr>
          <p:cNvPr id="6" name="Image2">
            <a:extLst>
              <a:ext uri="{FF2B5EF4-FFF2-40B4-BE49-F238E27FC236}">
                <a16:creationId xmlns:a16="http://schemas.microsoft.com/office/drawing/2014/main" id="{35D2E651-26B3-478F-9370-3B99514E276F}"/>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7" name="Slide Number Placeholder 5">
            <a:extLst>
              <a:ext uri="{FF2B5EF4-FFF2-40B4-BE49-F238E27FC236}">
                <a16:creationId xmlns:a16="http://schemas.microsoft.com/office/drawing/2014/main" id="{7D5EC088-8434-4BF5-BD04-201AD1D42CCE}"/>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6</a:t>
            </a:fld>
            <a:endParaRPr lang="en-US" dirty="0"/>
          </a:p>
        </p:txBody>
      </p:sp>
      <p:pic>
        <p:nvPicPr>
          <p:cNvPr id="5" name="Tanya1">
            <a:hlinkClick r:id="" action="ppaction://media"/>
            <a:extLst>
              <a:ext uri="{FF2B5EF4-FFF2-40B4-BE49-F238E27FC236}">
                <a16:creationId xmlns:a16="http://schemas.microsoft.com/office/drawing/2014/main" id="{8E62BF16-184C-4FD5-A275-FCD8E1B595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582400" y="6305550"/>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47000">
        <p:fade/>
      </p:transition>
    </mc:Choice>
    <mc:Fallback xmlns="">
      <p:transition spd="med" advClick="0" advTm="4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Related Work</a:t>
            </a:r>
          </a:p>
        </p:txBody>
      </p:sp>
      <p:sp>
        <p:nvSpPr>
          <p:cNvPr id="12" name="Content Placeholder 10">
            <a:extLst>
              <a:ext uri="{FF2B5EF4-FFF2-40B4-BE49-F238E27FC236}">
                <a16:creationId xmlns:a16="http://schemas.microsoft.com/office/drawing/2014/main" id="{0330EB0D-E8C9-4BB5-A4B7-8990477B2012}"/>
              </a:ext>
            </a:extLst>
          </p:cNvPr>
          <p:cNvSpPr>
            <a:spLocks noGrp="1"/>
          </p:cNvSpPr>
          <p:nvPr/>
        </p:nvSpPr>
        <p:spPr>
          <a:xfrm>
            <a:off x="550838" y="2232719"/>
            <a:ext cx="11090324" cy="3528392"/>
          </a:xfrm>
          <a:prstGeom prst="rect">
            <a:avLst/>
          </a:prstGeom>
        </p:spPr>
        <p:txBody>
          <a:bodyPr vert="horz" anchor="t">
            <a:noAutofit/>
          </a:bodyPr>
          <a:lst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6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r>
              <a:rPr lang="en-US" sz="1800" dirty="0"/>
              <a:t>Rubik’s Cube is a very popular mechanical puzzle &amp; it is widely used for scientific research &amp; development</a:t>
            </a:r>
          </a:p>
          <a:p>
            <a:r>
              <a:rPr lang="en-US" sz="1800" dirty="0"/>
              <a:t>Many scholars are working to find an optimal solution to solve it using various mathematical approaches &amp; modern era technologies like Deep Neural Networks, Robotics, Intelligent Systems etc..</a:t>
            </a:r>
          </a:p>
          <a:p>
            <a:r>
              <a:rPr lang="en-US" sz="1800" dirty="0"/>
              <a:t>The four most important approaches are the work of Thistlethwaite's, Kociemba's, Rokicki’s &amp; Korf’s. </a:t>
            </a:r>
          </a:p>
          <a:p>
            <a:r>
              <a:rPr lang="en-US" sz="1800" dirty="0"/>
              <a:t>Their advanced algorithms are based on advanced concepts like Iterative Deep Searching combined with A*) </a:t>
            </a:r>
          </a:p>
          <a:p>
            <a:r>
              <a:rPr lang="en-US" sz="1800" dirty="0"/>
              <a:t>There are many research papers in famous international journals which focus on study &amp; development of an optimized algorithm for solving it &amp; to find the God’s Number for the cube</a:t>
            </a:r>
          </a:p>
        </p:txBody>
      </p:sp>
      <p:pic>
        <p:nvPicPr>
          <p:cNvPr id="14" name="Image2">
            <a:extLst>
              <a:ext uri="{FF2B5EF4-FFF2-40B4-BE49-F238E27FC236}">
                <a16:creationId xmlns:a16="http://schemas.microsoft.com/office/drawing/2014/main" id="{BE4A7E0E-75F5-4AE0-9D1D-C47224BB97F1}"/>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5" name="Slide Number Placeholder 5">
            <a:extLst>
              <a:ext uri="{FF2B5EF4-FFF2-40B4-BE49-F238E27FC236}">
                <a16:creationId xmlns:a16="http://schemas.microsoft.com/office/drawing/2014/main" id="{DD3F9C8B-4F76-4841-A26A-AB6DC82A2910}"/>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7</a:t>
            </a:fld>
            <a:endParaRPr lang="en-US" dirty="0"/>
          </a:p>
        </p:txBody>
      </p:sp>
      <p:pic>
        <p:nvPicPr>
          <p:cNvPr id="3" name="RelatedWork">
            <a:hlinkClick r:id="" action="ppaction://media"/>
            <a:extLst>
              <a:ext uri="{FF2B5EF4-FFF2-40B4-BE49-F238E27FC236}">
                <a16:creationId xmlns:a16="http://schemas.microsoft.com/office/drawing/2014/main" id="{8823A68A-8410-40E0-B088-20E889E7AD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17624" y="6305550"/>
            <a:ext cx="55245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00000">
        <p:fade/>
      </p:transition>
    </mc:Choice>
    <mc:Fallback xmlns="">
      <p:transition spd="med" advClick="0" advTm="1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list smart graphic design">
            <a:extLst>
              <a:ext uri="{FF2B5EF4-FFF2-40B4-BE49-F238E27FC236}">
                <a16:creationId xmlns:a16="http://schemas.microsoft.com/office/drawing/2014/main" id="{75CDCEDD-5458-4B60-8B6C-08AB7E48872B}"/>
              </a:ext>
            </a:extLst>
          </p:cNvPr>
          <p:cNvGraphicFramePr>
            <a:graphicFrameLocks/>
          </p:cNvGraphicFramePr>
          <p:nvPr>
            <p:extLst>
              <p:ext uri="{D42A27DB-BD31-4B8C-83A1-F6EECF244321}">
                <p14:modId xmlns:p14="http://schemas.microsoft.com/office/powerpoint/2010/main" val="957015189"/>
              </p:ext>
            </p:extLst>
          </p:nvPr>
        </p:nvGraphicFramePr>
        <p:xfrm>
          <a:off x="1775520" y="2276872"/>
          <a:ext cx="10102944" cy="43224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F2DF7682-C5E1-4D0F-B70C-C8D42D9D32F3}"/>
              </a:ext>
            </a:extLst>
          </p:cNvPr>
          <p:cNvSpPr>
            <a:spLocks noGrp="1"/>
          </p:cNvSpPr>
          <p:nvPr>
            <p:ph type="title"/>
          </p:nvPr>
        </p:nvSpPr>
        <p:spPr/>
        <p:txBody>
          <a:bodyPr/>
          <a:lstStyle/>
          <a:p>
            <a:r>
              <a:rPr lang="en-IN" dirty="0"/>
              <a:t>Proposed Method</a:t>
            </a:r>
          </a:p>
        </p:txBody>
      </p:sp>
      <p:pic>
        <p:nvPicPr>
          <p:cNvPr id="11" name="Picture 10">
            <a:extLst>
              <a:ext uri="{FF2B5EF4-FFF2-40B4-BE49-F238E27FC236}">
                <a16:creationId xmlns:a16="http://schemas.microsoft.com/office/drawing/2014/main" id="{43C29C04-1197-4412-80C0-EB4361DFF76B}"/>
              </a:ext>
            </a:extLst>
          </p:cNvPr>
          <p:cNvPicPr>
            <a:picLocks noChangeAspect="1"/>
          </p:cNvPicPr>
          <p:nvPr/>
        </p:nvPicPr>
        <p:blipFill>
          <a:blip r:embed="rId10"/>
          <a:stretch>
            <a:fillRect/>
          </a:stretch>
        </p:blipFill>
        <p:spPr>
          <a:xfrm>
            <a:off x="9778827" y="4509120"/>
            <a:ext cx="1914663" cy="1914663"/>
          </a:xfrm>
          <a:prstGeom prst="rect">
            <a:avLst/>
          </a:prstGeom>
        </p:spPr>
      </p:pic>
      <p:sp>
        <p:nvSpPr>
          <p:cNvPr id="12" name="TextBox 11">
            <a:extLst>
              <a:ext uri="{FF2B5EF4-FFF2-40B4-BE49-F238E27FC236}">
                <a16:creationId xmlns:a16="http://schemas.microsoft.com/office/drawing/2014/main" id="{804A57BC-14A2-4415-B158-61BF928F7A7B}"/>
              </a:ext>
            </a:extLst>
          </p:cNvPr>
          <p:cNvSpPr txBox="1"/>
          <p:nvPr/>
        </p:nvSpPr>
        <p:spPr>
          <a:xfrm>
            <a:off x="1703512" y="1412776"/>
            <a:ext cx="6336704" cy="523220"/>
          </a:xfrm>
          <a:prstGeom prst="rect">
            <a:avLst/>
          </a:prstGeom>
          <a:noFill/>
        </p:spPr>
        <p:txBody>
          <a:bodyPr wrap="square" rtlCol="0">
            <a:spAutoFit/>
          </a:bodyPr>
          <a:lstStyle/>
          <a:p>
            <a:r>
              <a:rPr lang="en-IN" sz="2800" u="sng" dirty="0">
                <a:solidFill>
                  <a:schemeClr val="tx1">
                    <a:lumMod val="50000"/>
                  </a:schemeClr>
                </a:solidFill>
              </a:rPr>
              <a:t>Testing &amp; Development  Environment</a:t>
            </a:r>
          </a:p>
        </p:txBody>
      </p:sp>
      <p:pic>
        <p:nvPicPr>
          <p:cNvPr id="13" name="Image2">
            <a:extLst>
              <a:ext uri="{FF2B5EF4-FFF2-40B4-BE49-F238E27FC236}">
                <a16:creationId xmlns:a16="http://schemas.microsoft.com/office/drawing/2014/main" id="{564410AA-6F3E-4A61-811C-8574AA8AA768}"/>
              </a:ext>
            </a:extLst>
          </p:cNvPr>
          <p:cNvPicPr/>
          <p:nvPr/>
        </p:nvPicPr>
        <p:blipFill>
          <a:blip r:embed="rId11"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14" name="Slide Number Placeholder 5">
            <a:extLst>
              <a:ext uri="{FF2B5EF4-FFF2-40B4-BE49-F238E27FC236}">
                <a16:creationId xmlns:a16="http://schemas.microsoft.com/office/drawing/2014/main" id="{F80DE202-0161-492D-8664-E3EC8561E6D5}"/>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8</a:t>
            </a:fld>
            <a:endParaRPr lang="en-US" dirty="0"/>
          </a:p>
        </p:txBody>
      </p:sp>
      <p:pic>
        <p:nvPicPr>
          <p:cNvPr id="8" name="Picture 7">
            <a:extLst>
              <a:ext uri="{FF2B5EF4-FFF2-40B4-BE49-F238E27FC236}">
                <a16:creationId xmlns:a16="http://schemas.microsoft.com/office/drawing/2014/main" id="{1A1F0A99-4885-4E74-B7D2-8FAA67FBC186}"/>
              </a:ext>
            </a:extLst>
          </p:cNvPr>
          <p:cNvPicPr>
            <a:picLocks noChangeAspect="1"/>
          </p:cNvPicPr>
          <p:nvPr/>
        </p:nvPicPr>
        <p:blipFill>
          <a:blip r:embed="rId12"/>
          <a:stretch>
            <a:fillRect/>
          </a:stretch>
        </p:blipFill>
        <p:spPr>
          <a:xfrm>
            <a:off x="10560496" y="2492896"/>
            <a:ext cx="1195374" cy="1343800"/>
          </a:xfrm>
          <a:prstGeom prst="rect">
            <a:avLst/>
          </a:prstGeom>
        </p:spPr>
      </p:pic>
      <p:pic>
        <p:nvPicPr>
          <p:cNvPr id="3" name="Proposed Method 1">
            <a:hlinkClick r:id="" action="ppaction://media"/>
            <a:extLst>
              <a:ext uri="{FF2B5EF4-FFF2-40B4-BE49-F238E27FC236}">
                <a16:creationId xmlns:a16="http://schemas.microsoft.com/office/drawing/2014/main" id="{6A7CAA58-743C-4132-9DEF-7B2E5092E43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39550" y="6339500"/>
            <a:ext cx="552450" cy="552450"/>
          </a:xfrm>
          <a:prstGeom prst="rect">
            <a:avLst/>
          </a:prstGeom>
        </p:spPr>
      </p:pic>
    </p:spTree>
    <p:extLst>
      <p:ext uri="{BB962C8B-B14F-4D97-AF65-F5344CB8AC3E}">
        <p14:creationId xmlns:p14="http://schemas.microsoft.com/office/powerpoint/2010/main" val="890735138"/>
      </p:ext>
    </p:extLst>
  </p:cSld>
  <p:clrMapOvr>
    <a:masterClrMapping/>
  </p:clrMapOvr>
  <mc:AlternateContent xmlns:mc="http://schemas.openxmlformats.org/markup-compatibility/2006" xmlns:p14="http://schemas.microsoft.com/office/powerpoint/2010/main">
    <mc:Choice Requires="p14">
      <p:transition spd="med" p14:dur="700" advClick="0" advTm="19000">
        <p:fade/>
      </p:transition>
    </mc:Choice>
    <mc:Fallback xmlns="">
      <p:transition spd="med" advClick="0"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A71F3D3-2182-4D4F-8C7B-143DD57AE841}"/>
              </a:ext>
            </a:extLst>
          </p:cNvPr>
          <p:cNvSpPr txBox="1"/>
          <p:nvPr/>
        </p:nvSpPr>
        <p:spPr>
          <a:xfrm>
            <a:off x="1703512" y="1441392"/>
            <a:ext cx="6184899" cy="523220"/>
          </a:xfrm>
          <a:prstGeom prst="rect">
            <a:avLst/>
          </a:prstGeom>
          <a:noFill/>
        </p:spPr>
        <p:txBody>
          <a:bodyPr wrap="square" rtlCol="0">
            <a:spAutoFit/>
          </a:bodyPr>
          <a:lstStyle/>
          <a:p>
            <a:r>
              <a:rPr lang="en-IN" sz="2800" u="sng" dirty="0">
                <a:solidFill>
                  <a:schemeClr val="tx1">
                    <a:lumMod val="50000"/>
                  </a:schemeClr>
                </a:solidFill>
              </a:rPr>
              <a:t>Integrated Development  Environment</a:t>
            </a:r>
          </a:p>
        </p:txBody>
      </p:sp>
      <p:pic>
        <p:nvPicPr>
          <p:cNvPr id="14" name="Picture 13">
            <a:extLst>
              <a:ext uri="{FF2B5EF4-FFF2-40B4-BE49-F238E27FC236}">
                <a16:creationId xmlns:a16="http://schemas.microsoft.com/office/drawing/2014/main" id="{7050498E-F110-42ED-B1C5-B50FD39701CF}"/>
              </a:ext>
            </a:extLst>
          </p:cNvPr>
          <p:cNvPicPr>
            <a:picLocks noChangeAspect="1"/>
          </p:cNvPicPr>
          <p:nvPr/>
        </p:nvPicPr>
        <p:blipFill>
          <a:blip r:embed="rId5"/>
          <a:stretch>
            <a:fillRect/>
          </a:stretch>
        </p:blipFill>
        <p:spPr>
          <a:xfrm>
            <a:off x="1559496" y="2348880"/>
            <a:ext cx="4320480" cy="2160240"/>
          </a:xfrm>
          <a:prstGeom prst="rect">
            <a:avLst/>
          </a:prstGeom>
        </p:spPr>
      </p:pic>
      <p:sp>
        <p:nvSpPr>
          <p:cNvPr id="15" name="TextBox 14">
            <a:extLst>
              <a:ext uri="{FF2B5EF4-FFF2-40B4-BE49-F238E27FC236}">
                <a16:creationId xmlns:a16="http://schemas.microsoft.com/office/drawing/2014/main" id="{8E23DA1F-F671-48C5-95A4-A00E4CF6526E}"/>
              </a:ext>
            </a:extLst>
          </p:cNvPr>
          <p:cNvSpPr txBox="1"/>
          <p:nvPr/>
        </p:nvSpPr>
        <p:spPr>
          <a:xfrm>
            <a:off x="1771365" y="4761856"/>
            <a:ext cx="5112568"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lumOff val="5000"/>
                  </a:schemeClr>
                </a:solidFill>
              </a:rPr>
              <a:t>Microsoft Visual Studio 2019 Community</a:t>
            </a:r>
          </a:p>
          <a:p>
            <a:pPr marL="285750" indent="-285750">
              <a:buFont typeface="Arial" panose="020B0604020202020204" pitchFamily="34" charset="0"/>
              <a:buChar char="•"/>
            </a:pPr>
            <a:r>
              <a:rPr lang="en-IN" dirty="0">
                <a:solidFill>
                  <a:schemeClr val="bg1">
                    <a:lumMod val="95000"/>
                    <a:lumOff val="5000"/>
                  </a:schemeClr>
                </a:solidFill>
              </a:rPr>
              <a:t>Build Version: 16.11</a:t>
            </a:r>
          </a:p>
          <a:p>
            <a:pPr marL="285750" indent="-285750">
              <a:buFont typeface="Arial" panose="020B0604020202020204" pitchFamily="34" charset="0"/>
              <a:buChar char="•"/>
            </a:pPr>
            <a:r>
              <a:rPr lang="en-IN" dirty="0">
                <a:solidFill>
                  <a:schemeClr val="bg1">
                    <a:lumMod val="95000"/>
                    <a:lumOff val="5000"/>
                  </a:schemeClr>
                </a:solidFill>
              </a:rPr>
              <a:t>Extension: Desktop development with C++</a:t>
            </a:r>
          </a:p>
        </p:txBody>
      </p:sp>
      <p:grpSp>
        <p:nvGrpSpPr>
          <p:cNvPr id="16" name="Group 15">
            <a:extLst>
              <a:ext uri="{FF2B5EF4-FFF2-40B4-BE49-F238E27FC236}">
                <a16:creationId xmlns:a16="http://schemas.microsoft.com/office/drawing/2014/main" id="{566B85AE-6E2A-4EC8-A2EE-E92A63E40A5C}"/>
              </a:ext>
              <a:ext uri="{C183D7F6-B498-43B3-948B-1728B52AA6E4}">
                <adec:decorative xmlns:adec="http://schemas.microsoft.com/office/drawing/2017/decorative" val="1"/>
              </a:ext>
            </a:extLst>
          </p:cNvPr>
          <p:cNvGrpSpPr/>
          <p:nvPr/>
        </p:nvGrpSpPr>
        <p:grpSpPr>
          <a:xfrm>
            <a:off x="7066898" y="2708920"/>
            <a:ext cx="3480329" cy="571500"/>
            <a:chOff x="2673192" y="3171825"/>
            <a:chExt cx="3132295" cy="514350"/>
          </a:xfrm>
        </p:grpSpPr>
        <p:pic>
          <p:nvPicPr>
            <p:cNvPr id="17" name="Graphic 16">
              <a:extLst>
                <a:ext uri="{FF2B5EF4-FFF2-40B4-BE49-F238E27FC236}">
                  <a16:creationId xmlns:a16="http://schemas.microsoft.com/office/drawing/2014/main" id="{F71AF876-F84F-4266-9FEA-C29C138A4F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38512" y="3171825"/>
              <a:ext cx="2466975" cy="514350"/>
            </a:xfrm>
            <a:prstGeom prst="rect">
              <a:avLst/>
            </a:prstGeom>
          </p:spPr>
        </p:pic>
        <p:pic>
          <p:nvPicPr>
            <p:cNvPr id="18" name="Graphic 17">
              <a:extLst>
                <a:ext uri="{FF2B5EF4-FFF2-40B4-BE49-F238E27FC236}">
                  <a16:creationId xmlns:a16="http://schemas.microsoft.com/office/drawing/2014/main" id="{1A94D766-43C3-4D76-835E-AF7A219D0B2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73192" y="3171825"/>
              <a:ext cx="904875" cy="514350"/>
            </a:xfrm>
            <a:prstGeom prst="rect">
              <a:avLst/>
            </a:prstGeom>
          </p:spPr>
        </p:pic>
      </p:grpSp>
      <p:sp>
        <p:nvSpPr>
          <p:cNvPr id="19" name="Rectangle 2">
            <a:extLst>
              <a:ext uri="{FF2B5EF4-FFF2-40B4-BE49-F238E27FC236}">
                <a16:creationId xmlns:a16="http://schemas.microsoft.com/office/drawing/2014/main" id="{A7F3D5D6-1886-46AF-A580-E3486B625EDB}"/>
              </a:ext>
            </a:extLst>
          </p:cNvPr>
          <p:cNvSpPr txBox="1">
            <a:spLocks/>
          </p:cNvSpPr>
          <p:nvPr/>
        </p:nvSpPr>
        <p:spPr>
          <a:xfrm>
            <a:off x="8264137" y="2719690"/>
            <a:ext cx="1743074"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r>
              <a:rPr lang="en-US" b="1" dirty="0"/>
              <a:t>Why?</a:t>
            </a:r>
          </a:p>
        </p:txBody>
      </p:sp>
      <p:sp>
        <p:nvSpPr>
          <p:cNvPr id="20" name="Rectangle 2">
            <a:extLst>
              <a:ext uri="{FF2B5EF4-FFF2-40B4-BE49-F238E27FC236}">
                <a16:creationId xmlns:a16="http://schemas.microsoft.com/office/drawing/2014/main" id="{B80C1658-4DDA-450B-AC5F-DBC4B0FD0C5D}"/>
              </a:ext>
            </a:extLst>
          </p:cNvPr>
          <p:cNvSpPr txBox="1">
            <a:spLocks/>
          </p:cNvSpPr>
          <p:nvPr/>
        </p:nvSpPr>
        <p:spPr>
          <a:xfrm>
            <a:off x="7440226" y="3667950"/>
            <a:ext cx="2971800" cy="1555571"/>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pPr>
            <a:r>
              <a:rPr lang="en-US" sz="1400" dirty="0"/>
              <a:t>Inbuilt Debugger</a:t>
            </a:r>
          </a:p>
          <a:p>
            <a:pPr marL="285750" indent="-285750">
              <a:spcBef>
                <a:spcPts val="0"/>
              </a:spcBef>
              <a:spcAft>
                <a:spcPts val="1000"/>
              </a:spcAft>
            </a:pPr>
            <a:r>
              <a:rPr lang="en-US" sz="1400" dirty="0"/>
              <a:t>Inbuilt Application Profiling</a:t>
            </a:r>
          </a:p>
          <a:p>
            <a:pPr marL="285750" indent="-285750">
              <a:spcBef>
                <a:spcPts val="0"/>
              </a:spcBef>
              <a:spcAft>
                <a:spcPts val="1000"/>
              </a:spcAft>
            </a:pPr>
            <a:r>
              <a:rPr lang="en-US" sz="1400" dirty="0"/>
              <a:t>Inbuilt Storage Visualization</a:t>
            </a:r>
          </a:p>
          <a:p>
            <a:pPr marL="285750" indent="-285750">
              <a:spcBef>
                <a:spcPts val="0"/>
              </a:spcBef>
              <a:spcAft>
                <a:spcPts val="1000"/>
              </a:spcAft>
            </a:pPr>
            <a:r>
              <a:rPr lang="en-US" sz="1400" dirty="0"/>
              <a:t>Inbuilt CPU usage Visualization</a:t>
            </a:r>
          </a:p>
          <a:p>
            <a:pPr marL="285750" indent="-285750">
              <a:spcBef>
                <a:spcPts val="0"/>
              </a:spcBef>
              <a:spcAft>
                <a:spcPts val="1000"/>
              </a:spcAft>
            </a:pPr>
            <a:r>
              <a:rPr lang="en-US" sz="1400" dirty="0"/>
              <a:t>Inbuilt GIT Integration</a:t>
            </a:r>
          </a:p>
          <a:p>
            <a:pPr marL="285750" indent="-285750">
              <a:spcBef>
                <a:spcPts val="0"/>
              </a:spcBef>
              <a:spcAft>
                <a:spcPts val="1000"/>
              </a:spcAft>
            </a:pPr>
            <a:r>
              <a:rPr lang="en-US" sz="1400" dirty="0"/>
              <a:t>Inbuilt Live Team Collaboration</a:t>
            </a:r>
          </a:p>
        </p:txBody>
      </p:sp>
      <p:pic>
        <p:nvPicPr>
          <p:cNvPr id="21" name="Image2">
            <a:extLst>
              <a:ext uri="{FF2B5EF4-FFF2-40B4-BE49-F238E27FC236}">
                <a16:creationId xmlns:a16="http://schemas.microsoft.com/office/drawing/2014/main" id="{6BE4B3EF-08AB-4296-83E0-2A89DD6FFB5B}"/>
              </a:ext>
            </a:extLst>
          </p:cNvPr>
          <p:cNvPicPr/>
          <p:nvPr/>
        </p:nvPicPr>
        <p:blipFill>
          <a:blip r:embed="rId10" cstate="print">
            <a:extLst>
              <a:ext uri="{28A0092B-C50C-407E-A947-70E740481C1C}">
                <a14:useLocalDpi xmlns:a14="http://schemas.microsoft.com/office/drawing/2010/main" val="0"/>
              </a:ext>
            </a:extLst>
          </a:blip>
          <a:stretch>
            <a:fillRect/>
          </a:stretch>
        </p:blipFill>
        <p:spPr bwMode="auto">
          <a:xfrm>
            <a:off x="10839360" y="28570"/>
            <a:ext cx="1215440" cy="673649"/>
          </a:xfrm>
          <a:prstGeom prst="rect">
            <a:avLst/>
          </a:prstGeom>
        </p:spPr>
      </p:pic>
      <p:sp>
        <p:nvSpPr>
          <p:cNvPr id="22" name="Slide Number Placeholder 5">
            <a:extLst>
              <a:ext uri="{FF2B5EF4-FFF2-40B4-BE49-F238E27FC236}">
                <a16:creationId xmlns:a16="http://schemas.microsoft.com/office/drawing/2014/main" id="{90A0554E-CCBC-4A6D-8FAA-34846C51B09A}"/>
              </a:ext>
            </a:extLst>
          </p:cNvPr>
          <p:cNvSpPr txBox="1">
            <a:spLocks/>
          </p:cNvSpPr>
          <p:nvPr/>
        </p:nvSpPr>
        <p:spPr>
          <a:xfrm>
            <a:off x="7392144" y="235238"/>
            <a:ext cx="382528" cy="301752"/>
          </a:xfrm>
          <a:prstGeom prst="rect">
            <a:avLst/>
          </a:prstGeom>
        </p:spPr>
        <p:txBody>
          <a:bodyPr vert="horz" anchor="b"/>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A1243F-3000-4347-94A4-FBDEAD3122CB}" type="slidenum">
              <a:rPr lang="en-US" smtClean="0"/>
              <a:pPr/>
              <a:t>9</a:t>
            </a:fld>
            <a:endParaRPr lang="en-US" dirty="0"/>
          </a:p>
        </p:txBody>
      </p:sp>
      <p:sp>
        <p:nvSpPr>
          <p:cNvPr id="13" name="Rectangle 1">
            <a:extLst>
              <a:ext uri="{FF2B5EF4-FFF2-40B4-BE49-F238E27FC236}">
                <a16:creationId xmlns:a16="http://schemas.microsoft.com/office/drawing/2014/main" id="{F101DCCC-6436-485B-AF0D-1FD1AE26E8FA}"/>
              </a:ext>
            </a:extLst>
          </p:cNvPr>
          <p:cNvSpPr>
            <a:spLocks noGrp="1"/>
          </p:cNvSpPr>
          <p:nvPr>
            <p:ph type="title"/>
          </p:nvPr>
        </p:nvSpPr>
        <p:spPr>
          <a:xfrm>
            <a:off x="622300" y="381198"/>
            <a:ext cx="6184899" cy="675926"/>
          </a:xfrm>
        </p:spPr>
        <p:txBody>
          <a:bodyPr/>
          <a:lstStyle/>
          <a:p>
            <a:r>
              <a:rPr lang="en-US" dirty="0"/>
              <a:t>Proposed Method</a:t>
            </a:r>
          </a:p>
        </p:txBody>
      </p:sp>
      <p:pic>
        <p:nvPicPr>
          <p:cNvPr id="3" name="Proposed Method 2">
            <a:hlinkClick r:id="" action="ppaction://media"/>
            <a:extLst>
              <a:ext uri="{FF2B5EF4-FFF2-40B4-BE49-F238E27FC236}">
                <a16:creationId xmlns:a16="http://schemas.microsoft.com/office/drawing/2014/main" id="{D7B46E5B-CA3A-41BB-9733-C97033B007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7995" y="6305550"/>
            <a:ext cx="552450" cy="552450"/>
          </a:xfrm>
          <a:prstGeom prst="rect">
            <a:avLst/>
          </a:prstGeom>
        </p:spPr>
      </p:pic>
    </p:spTree>
    <p:extLst>
      <p:ext uri="{BB962C8B-B14F-4D97-AF65-F5344CB8AC3E}">
        <p14:creationId xmlns:p14="http://schemas.microsoft.com/office/powerpoint/2010/main" val="3105590502"/>
      </p:ext>
    </p:extLst>
  </p:cSld>
  <p:clrMapOvr>
    <a:masterClrMapping/>
  </p:clrMapOvr>
  <mc:AlternateContent xmlns:mc="http://schemas.openxmlformats.org/markup-compatibility/2006" xmlns:p14="http://schemas.microsoft.com/office/powerpoint/2010/main">
    <mc:Choice Requires="p14">
      <p:transition spd="med" p14:dur="700" advClick="0" advTm="34000">
        <p:fade/>
      </p:transition>
    </mc:Choice>
    <mc:Fallback xmlns="">
      <p:transition spd="med" advClick="0" advTm="3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50" fill="hold"/>
                                        <p:tgtEl>
                                          <p:spTgt spid="3"/>
                                        </p:tgtEl>
                                      </p:cBhvr>
                                    </p:cmd>
                                  </p:childTnLst>
                                </p:cTn>
                              </p:par>
                              <p:par>
                                <p:cTn id="7" presetID="10" presetClass="entr" presetSubtype="0" fill="hold" nodeType="withEffect">
                                  <p:stCondLst>
                                    <p:cond delay="191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par>
                                <p:cTn id="10" presetID="10" presetClass="entr" presetSubtype="0" fill="hold" grpId="0" nodeType="withEffect">
                                  <p:stCondLst>
                                    <p:cond delay="19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191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bldLst>
      <p:bldP spid="19" grpId="0"/>
      <p:bldP spid="2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DC31EBE-A492-4CE5-9650-1E2C8FDDD7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920</TotalTime>
  <Words>1379</Words>
  <Application>Microsoft Office PowerPoint</Application>
  <PresentationFormat>Widescreen</PresentationFormat>
  <Paragraphs>240</Paragraphs>
  <Slides>16</Slides>
  <Notes>15</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Segoe UI</vt:lpstr>
      <vt:lpstr>Wingdings 2</vt:lpstr>
      <vt:lpstr>Calibri</vt:lpstr>
      <vt:lpstr>Arial</vt:lpstr>
      <vt:lpstr>Wingdings</vt:lpstr>
      <vt:lpstr>Times New Roman</vt:lpstr>
      <vt:lpstr>Verve</vt:lpstr>
      <vt:lpstr>Analysis of Rubik’s Cube Solving Algorithms</vt:lpstr>
      <vt:lpstr>Index</vt:lpstr>
      <vt:lpstr>Introduction</vt:lpstr>
      <vt:lpstr>Introduction</vt:lpstr>
      <vt:lpstr>Introduction</vt:lpstr>
      <vt:lpstr>Motivation</vt:lpstr>
      <vt:lpstr>Related Work</vt:lpstr>
      <vt:lpstr>Proposed Method</vt:lpstr>
      <vt:lpstr>Proposed Method</vt:lpstr>
      <vt:lpstr>Proposed Method</vt:lpstr>
      <vt:lpstr>Proposed Method</vt:lpstr>
      <vt:lpstr>Methodology</vt:lpstr>
      <vt:lpstr>Plan of Work</vt:lpstr>
      <vt:lpstr>References</vt:lpstr>
      <vt:lpstr>Team Details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Rubik’s Cube Solving Algorithms</dc:title>
  <dc:subject>Synopsis Presentation</dc:subject>
  <dc:creator>Utkarsh Gupta;Tanya Malhotra;Garvit Khurana;Vanshaj Goel</dc:creator>
  <cp:keywords>Presentation Video</cp:keywords>
  <cp:lastModifiedBy>Utkarsh Gupta</cp:lastModifiedBy>
  <cp:revision>16</cp:revision>
  <dcterms:created xsi:type="dcterms:W3CDTF">2021-09-01T17:31:23Z</dcterms:created>
  <dcterms:modified xsi:type="dcterms:W3CDTF">2021-09-11T16:29:27Z</dcterms:modified>
  <cp:category>Presentation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